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10058400" cy="77724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16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E0B8AB-4D4E-4ECB-B414-D03359C4D7B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4133361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E0B8AB-4D4E-4ECB-B414-D03359C4D7B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3667846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E0B8AB-4D4E-4ECB-B414-D03359C4D7B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319486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E0B8AB-4D4E-4ECB-B414-D03359C4D7B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313759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E0B8AB-4D4E-4ECB-B414-D03359C4D7B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233625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E0B8AB-4D4E-4ECB-B414-D03359C4D7B6}"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90317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E0B8AB-4D4E-4ECB-B414-D03359C4D7B6}"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892464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E0B8AB-4D4E-4ECB-B414-D03359C4D7B6}"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3532102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0B8AB-4D4E-4ECB-B414-D03359C4D7B6}"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96044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6E0B8AB-4D4E-4ECB-B414-D03359C4D7B6}"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1165569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6E0B8AB-4D4E-4ECB-B414-D03359C4D7B6}"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4B8DA-2AE0-4AC8-9B25-A09F8BE867A3}" type="slidenum">
              <a:rPr lang="en-US" smtClean="0"/>
              <a:t>‹#›</a:t>
            </a:fld>
            <a:endParaRPr lang="en-US"/>
          </a:p>
        </p:txBody>
      </p:sp>
    </p:spTree>
    <p:extLst>
      <p:ext uri="{BB962C8B-B14F-4D97-AF65-F5344CB8AC3E}">
        <p14:creationId xmlns:p14="http://schemas.microsoft.com/office/powerpoint/2010/main" val="2926254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36E0B8AB-4D4E-4ECB-B414-D03359C4D7B6}" type="datetimeFigureOut">
              <a:rPr lang="en-US" smtClean="0"/>
              <a:t>12/2/2021</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B2A4B8DA-2AE0-4AC8-9B25-A09F8BE867A3}" type="slidenum">
              <a:rPr lang="en-US" smtClean="0"/>
              <a:t>‹#›</a:t>
            </a:fld>
            <a:endParaRPr lang="en-US"/>
          </a:p>
        </p:txBody>
      </p:sp>
    </p:spTree>
    <p:extLst>
      <p:ext uri="{BB962C8B-B14F-4D97-AF65-F5344CB8AC3E}">
        <p14:creationId xmlns:p14="http://schemas.microsoft.com/office/powerpoint/2010/main" val="2500330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1.sv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7" Type="http://schemas.openxmlformats.org/officeDocument/2006/relationships/image" Target="../media/image11.svg"/><Relationship Id="rId2" Type="http://schemas.openxmlformats.org/officeDocument/2006/relationships/image" Target="../media/image6.w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wmf"/><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wmf"/><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6.wmf"/><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7.wmf"/><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28.emf"/><Relationship Id="rId7" Type="http://schemas.openxmlformats.org/officeDocument/2006/relationships/image" Target="../media/image32.jpeg"/><Relationship Id="rId2" Type="http://schemas.openxmlformats.org/officeDocument/2006/relationships/image" Target="../media/image6.wmf"/><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jpeg"/><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41.png"/><Relationship Id="rId3" Type="http://schemas.openxmlformats.org/officeDocument/2006/relationships/image" Target="../media/image11.svg"/><Relationship Id="rId7" Type="http://schemas.openxmlformats.org/officeDocument/2006/relationships/image" Target="../media/image36.svg"/><Relationship Id="rId12" Type="http://schemas.openxmlformats.org/officeDocument/2006/relationships/image" Target="../media/image40.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svg"/><Relationship Id="rId10" Type="http://schemas.openxmlformats.org/officeDocument/2006/relationships/image" Target="../media/image38.sv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3706AB-E134-4C49-B2E6-55E75964E6A0}"/>
              </a:ext>
            </a:extLst>
          </p:cNvPr>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363719" y="1730460"/>
            <a:ext cx="1856740" cy="1694815"/>
          </a:xfrm>
          <a:prstGeom prst="rect">
            <a:avLst/>
          </a:prstGeom>
          <a:noFill/>
          <a:ln w="9525">
            <a:noFill/>
            <a:miter lim="800000"/>
            <a:headEnd/>
            <a:tailEnd/>
          </a:ln>
        </p:spPr>
      </p:pic>
      <p:pic>
        <p:nvPicPr>
          <p:cNvPr id="2049" name="Picture 2">
            <a:extLst>
              <a:ext uri="{FF2B5EF4-FFF2-40B4-BE49-F238E27FC236}">
                <a16:creationId xmlns:a16="http://schemas.microsoft.com/office/drawing/2014/main" id="{3C669DDF-C01F-40EC-86DB-8A10CF602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936" y="6041940"/>
            <a:ext cx="2785110" cy="4210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9" name="TextBox 8">
            <a:extLst>
              <a:ext uri="{FF2B5EF4-FFF2-40B4-BE49-F238E27FC236}">
                <a16:creationId xmlns:a16="http://schemas.microsoft.com/office/drawing/2014/main" id="{2BD8C08B-C5EB-493A-A4E8-BC1851E036DC}"/>
              </a:ext>
            </a:extLst>
          </p:cNvPr>
          <p:cNvSpPr txBox="1"/>
          <p:nvPr/>
        </p:nvSpPr>
        <p:spPr>
          <a:xfrm>
            <a:off x="1193970" y="3876675"/>
            <a:ext cx="2196238" cy="1951175"/>
          </a:xfrm>
          <a:prstGeom prst="rect">
            <a:avLst/>
          </a:prstGeom>
          <a:noFill/>
        </p:spPr>
        <p:txBody>
          <a:bodyPr wrap="square" rtlCol="0">
            <a:spAutoFit/>
          </a:bodyPr>
          <a:lstStyle/>
          <a:p>
            <a:pPr algn="ctr">
              <a:lnSpc>
                <a:spcPct val="115000"/>
              </a:lnSpc>
            </a:pPr>
            <a:r>
              <a:rPr lang="en-US" sz="1247" dirty="0">
                <a:latin typeface="Century Gothic" panose="020B0502020202020204" pitchFamily="34" charset="0"/>
                <a:ea typeface="Calibri" panose="020F0502020204030204" pitchFamily="34" charset="0"/>
                <a:cs typeface="Times New Roman" panose="02020603050405020304" pitchFamily="18" charset="0"/>
              </a:rPr>
              <a:t>Originally created by</a:t>
            </a:r>
          </a:p>
          <a:p>
            <a:pPr algn="ctr">
              <a:lnSpc>
                <a:spcPct val="115000"/>
              </a:lnSpc>
            </a:pPr>
            <a:r>
              <a:rPr lang="en-US" sz="1247" dirty="0">
                <a:latin typeface="Century Gothic" panose="020B0502020202020204" pitchFamily="34" charset="0"/>
                <a:ea typeface="Calibri" panose="020F0502020204030204" pitchFamily="34" charset="0"/>
                <a:cs typeface="Times New Roman" panose="02020603050405020304" pitchFamily="18" charset="0"/>
              </a:rPr>
              <a:t>Mary Burroughs (2007)</a:t>
            </a:r>
          </a:p>
          <a:p>
            <a:pPr algn="ctr">
              <a:lnSpc>
                <a:spcPct val="115000"/>
              </a:lnSpc>
            </a:pPr>
            <a:r>
              <a:rPr lang="en-US" sz="1247" dirty="0">
                <a:latin typeface="Century Gothic" panose="020B0502020202020204" pitchFamily="34" charset="0"/>
                <a:ea typeface="Calibri" panose="020F0502020204030204" pitchFamily="34" charset="0"/>
                <a:cs typeface="Times New Roman" panose="02020603050405020304" pitchFamily="18" charset="0"/>
              </a:rPr>
              <a:t> </a:t>
            </a:r>
          </a:p>
          <a:p>
            <a:pPr algn="ctr">
              <a:lnSpc>
                <a:spcPct val="115000"/>
              </a:lnSpc>
            </a:pPr>
            <a:r>
              <a:rPr lang="en-US" sz="1247" dirty="0">
                <a:latin typeface="Century Gothic" panose="020B0502020202020204" pitchFamily="34" charset="0"/>
                <a:ea typeface="Calibri" panose="020F0502020204030204" pitchFamily="34" charset="0"/>
                <a:cs typeface="Times New Roman" panose="02020603050405020304" pitchFamily="18" charset="0"/>
              </a:rPr>
              <a:t>Updated by</a:t>
            </a:r>
          </a:p>
          <a:p>
            <a:pPr algn="ctr">
              <a:lnSpc>
                <a:spcPct val="115000"/>
              </a:lnSpc>
            </a:pPr>
            <a:r>
              <a:rPr lang="en-US" sz="1247" dirty="0">
                <a:latin typeface="Century Gothic" panose="020B0502020202020204" pitchFamily="34" charset="0"/>
                <a:ea typeface="Calibri" panose="020F0502020204030204" pitchFamily="34" charset="0"/>
                <a:cs typeface="Times New Roman" panose="02020603050405020304" pitchFamily="18" charset="0"/>
              </a:rPr>
              <a:t>Deanna Stewart (2009)</a:t>
            </a:r>
          </a:p>
          <a:p>
            <a:pPr algn="ctr">
              <a:lnSpc>
                <a:spcPct val="115000"/>
              </a:lnSpc>
            </a:pPr>
            <a:r>
              <a:rPr lang="en-US" sz="1247" dirty="0">
                <a:latin typeface="Century Gothic" panose="020B0502020202020204" pitchFamily="34" charset="0"/>
                <a:ea typeface="Calibri" panose="020F0502020204030204" pitchFamily="34" charset="0"/>
                <a:cs typeface="Times New Roman" panose="02020603050405020304" pitchFamily="18" charset="0"/>
              </a:rPr>
              <a:t>Kelly Dempsey (2014)</a:t>
            </a:r>
          </a:p>
          <a:p>
            <a:pPr algn="ctr">
              <a:lnSpc>
                <a:spcPct val="115000"/>
              </a:lnSpc>
            </a:pPr>
            <a:r>
              <a:rPr lang="en-US" sz="1247" dirty="0">
                <a:latin typeface="Century Gothic" panose="020B0502020202020204" pitchFamily="34" charset="0"/>
                <a:ea typeface="Calibri" panose="020F0502020204030204" pitchFamily="34" charset="0"/>
                <a:cs typeface="Times New Roman" panose="02020603050405020304" pitchFamily="18" charset="0"/>
              </a:rPr>
              <a:t>Sadie Lang (2021)</a:t>
            </a:r>
          </a:p>
          <a:p>
            <a:endParaRPr lang="en-US" sz="2040" dirty="0"/>
          </a:p>
        </p:txBody>
      </p:sp>
      <p:sp>
        <p:nvSpPr>
          <p:cNvPr id="10" name="TextBox 9">
            <a:extLst>
              <a:ext uri="{FF2B5EF4-FFF2-40B4-BE49-F238E27FC236}">
                <a16:creationId xmlns:a16="http://schemas.microsoft.com/office/drawing/2014/main" id="{64554483-714C-47FD-9D4A-C79416A7349A}"/>
              </a:ext>
            </a:extLst>
          </p:cNvPr>
          <p:cNvSpPr txBox="1"/>
          <p:nvPr/>
        </p:nvSpPr>
        <p:spPr>
          <a:xfrm>
            <a:off x="6090798" y="518161"/>
            <a:ext cx="3023392" cy="3495059"/>
          </a:xfrm>
          <a:prstGeom prst="rect">
            <a:avLst/>
          </a:prstGeom>
          <a:noFill/>
        </p:spPr>
        <p:txBody>
          <a:bodyPr wrap="square" rtlCol="0">
            <a:spAutoFit/>
          </a:bodyPr>
          <a:lstStyle/>
          <a:p>
            <a:pPr algn="ctr">
              <a:lnSpc>
                <a:spcPct val="115000"/>
              </a:lnSpc>
            </a:pPr>
            <a:r>
              <a:rPr lang="en-US" sz="2040" dirty="0">
                <a:latin typeface="Century Gothic" panose="020B0502020202020204" pitchFamily="34" charset="0"/>
                <a:ea typeface="Calibri" panose="020F0502020204030204" pitchFamily="34" charset="0"/>
                <a:cs typeface="Times New Roman" panose="02020603050405020304" pitchFamily="18" charset="0"/>
              </a:rPr>
              <a:t>Hemlock Bluffs Nature Preserve</a:t>
            </a:r>
          </a:p>
          <a:p>
            <a:pPr algn="ctr">
              <a:lnSpc>
                <a:spcPct val="115000"/>
              </a:lnSpc>
            </a:pPr>
            <a:r>
              <a:rPr lang="en-US" sz="2040" dirty="0">
                <a:latin typeface="Century Gothic" panose="020B0502020202020204" pitchFamily="34" charset="0"/>
                <a:ea typeface="Calibri" panose="020F0502020204030204" pitchFamily="34" charset="0"/>
                <a:cs typeface="Times New Roman" panose="02020603050405020304" pitchFamily="18" charset="0"/>
              </a:rPr>
              <a:t>Activity Booklet</a:t>
            </a:r>
          </a:p>
          <a:p>
            <a:pPr algn="ctr">
              <a:lnSpc>
                <a:spcPct val="115000"/>
              </a:lnSpc>
            </a:pPr>
            <a:endParaRPr lang="en-US" sz="2040"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15000"/>
              </a:lnSpc>
            </a:pPr>
            <a:r>
              <a:rPr lang="en-US" sz="3627" dirty="0">
                <a:latin typeface="Century Gothic" panose="020B0502020202020204" pitchFamily="34" charset="0"/>
                <a:ea typeface="Calibri" panose="020F0502020204030204" pitchFamily="34" charset="0"/>
                <a:cs typeface="Times New Roman" panose="02020603050405020304" pitchFamily="18" charset="0"/>
              </a:rPr>
              <a:t>Junior Explorer</a:t>
            </a:r>
          </a:p>
          <a:p>
            <a:pPr algn="ctr">
              <a:lnSpc>
                <a:spcPct val="115000"/>
              </a:lnSpc>
            </a:pPr>
            <a:r>
              <a:rPr lang="en-US" sz="2040" dirty="0">
                <a:latin typeface="Century Gothic" panose="020B0502020202020204" pitchFamily="34" charset="0"/>
                <a:ea typeface="Calibri" panose="020F0502020204030204" pitchFamily="34" charset="0"/>
                <a:cs typeface="Times New Roman" panose="02020603050405020304" pitchFamily="18" charset="0"/>
              </a:rPr>
              <a:t>(ages 5-8)</a:t>
            </a:r>
          </a:p>
          <a:p>
            <a:endParaRPr lang="en-US" sz="2040" dirty="0"/>
          </a:p>
        </p:txBody>
      </p:sp>
      <p:pic>
        <p:nvPicPr>
          <p:cNvPr id="7" name="Picture 6">
            <a:extLst>
              <a:ext uri="{FF2B5EF4-FFF2-40B4-BE49-F238E27FC236}">
                <a16:creationId xmlns:a16="http://schemas.microsoft.com/office/drawing/2014/main" id="{73666B30-655C-4276-AEBB-5C913FD1B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798" y="3876675"/>
            <a:ext cx="3023392" cy="3270921"/>
          </a:xfrm>
          <a:prstGeom prst="rect">
            <a:avLst/>
          </a:prstGeom>
        </p:spPr>
      </p:pic>
    </p:spTree>
    <p:extLst>
      <p:ext uri="{BB962C8B-B14F-4D97-AF65-F5344CB8AC3E}">
        <p14:creationId xmlns:p14="http://schemas.microsoft.com/office/powerpoint/2010/main" val="1987007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2" name="TextBox 1">
            <a:extLst>
              <a:ext uri="{FF2B5EF4-FFF2-40B4-BE49-F238E27FC236}">
                <a16:creationId xmlns:a16="http://schemas.microsoft.com/office/drawing/2014/main" id="{FC45340A-96FD-40C6-B982-E90D174BC3D1}"/>
              </a:ext>
            </a:extLst>
          </p:cNvPr>
          <p:cNvSpPr txBox="1"/>
          <p:nvPr/>
        </p:nvSpPr>
        <p:spPr>
          <a:xfrm>
            <a:off x="244004" y="9784"/>
            <a:ext cx="541928" cy="406265"/>
          </a:xfrm>
          <a:prstGeom prst="rect">
            <a:avLst/>
          </a:prstGeom>
          <a:noFill/>
        </p:spPr>
        <p:txBody>
          <a:bodyPr wrap="square" rtlCol="0">
            <a:spAutoFit/>
          </a:bodyPr>
          <a:lstStyle/>
          <a:p>
            <a:r>
              <a:rPr lang="en-US" sz="2040" dirty="0"/>
              <a:t>10</a:t>
            </a:r>
          </a:p>
        </p:txBody>
      </p:sp>
      <p:sp>
        <p:nvSpPr>
          <p:cNvPr id="14" name="TextBox 13">
            <a:extLst>
              <a:ext uri="{FF2B5EF4-FFF2-40B4-BE49-F238E27FC236}">
                <a16:creationId xmlns:a16="http://schemas.microsoft.com/office/drawing/2014/main" id="{E678CF30-BF3E-4297-ACFF-B16A656679D8}"/>
              </a:ext>
            </a:extLst>
          </p:cNvPr>
          <p:cNvSpPr txBox="1"/>
          <p:nvPr/>
        </p:nvSpPr>
        <p:spPr>
          <a:xfrm>
            <a:off x="9414907" y="0"/>
            <a:ext cx="541928" cy="406265"/>
          </a:xfrm>
          <a:prstGeom prst="rect">
            <a:avLst/>
          </a:prstGeom>
          <a:noFill/>
        </p:spPr>
        <p:txBody>
          <a:bodyPr wrap="square" rtlCol="0">
            <a:spAutoFit/>
          </a:bodyPr>
          <a:lstStyle/>
          <a:p>
            <a:r>
              <a:rPr lang="en-US" sz="2040" dirty="0"/>
              <a:t>11</a:t>
            </a:r>
          </a:p>
        </p:txBody>
      </p:sp>
      <p:sp>
        <p:nvSpPr>
          <p:cNvPr id="6" name="TextBox 5">
            <a:extLst>
              <a:ext uri="{FF2B5EF4-FFF2-40B4-BE49-F238E27FC236}">
                <a16:creationId xmlns:a16="http://schemas.microsoft.com/office/drawing/2014/main" id="{6A109414-9391-4C3C-A364-C60C2F170B3F}"/>
              </a:ext>
            </a:extLst>
          </p:cNvPr>
          <p:cNvSpPr txBox="1"/>
          <p:nvPr/>
        </p:nvSpPr>
        <p:spPr>
          <a:xfrm>
            <a:off x="1595935" y="578667"/>
            <a:ext cx="372427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Explorer bingo</a:t>
            </a:r>
            <a:endParaRPr lang="en-US" dirty="0"/>
          </a:p>
        </p:txBody>
      </p:sp>
      <p:pic>
        <p:nvPicPr>
          <p:cNvPr id="7" name="Graphic 6" descr="Hike with solid fill">
            <a:extLst>
              <a:ext uri="{FF2B5EF4-FFF2-40B4-BE49-F238E27FC236}">
                <a16:creationId xmlns:a16="http://schemas.microsoft.com/office/drawing/2014/main" id="{0D62F72F-4AC6-4531-9EEC-A766200C8A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2557" y="492398"/>
            <a:ext cx="517273" cy="517273"/>
          </a:xfrm>
          <a:prstGeom prst="rect">
            <a:avLst/>
          </a:prstGeom>
        </p:spPr>
      </p:pic>
      <p:sp>
        <p:nvSpPr>
          <p:cNvPr id="3" name="TextBox 2">
            <a:extLst>
              <a:ext uri="{FF2B5EF4-FFF2-40B4-BE49-F238E27FC236}">
                <a16:creationId xmlns:a16="http://schemas.microsoft.com/office/drawing/2014/main" id="{3101195C-0BAA-4BA4-8E41-349ED819C4B5}"/>
              </a:ext>
            </a:extLst>
          </p:cNvPr>
          <p:cNvSpPr txBox="1"/>
          <p:nvPr/>
        </p:nvSpPr>
        <p:spPr>
          <a:xfrm>
            <a:off x="244003" y="1110616"/>
            <a:ext cx="4699471" cy="923330"/>
          </a:xfrm>
          <a:prstGeom prst="rect">
            <a:avLst/>
          </a:prstGeom>
          <a:noFill/>
        </p:spPr>
        <p:txBody>
          <a:bodyPr wrap="square" rtlCol="0">
            <a:spAutoFit/>
          </a:bodyPr>
          <a:lstStyle/>
          <a:p>
            <a:pPr algn="ctr"/>
            <a:r>
              <a:rPr lang="en-US" sz="1200" dirty="0">
                <a:effectLst/>
                <a:latin typeface="Century Gothic" panose="020B0502020202020204" pitchFamily="34" charset="0"/>
                <a:ea typeface="Calibri" panose="020F0502020204030204" pitchFamily="34" charset="0"/>
                <a:cs typeface="Corbel" panose="020B0503020204020204" pitchFamily="34" charset="0"/>
              </a:rPr>
              <a:t>As you hike along the trails, draw a picture or mark off the things listed below as you see them. Try to get 5 in a row! Remember to leave what you find where you found 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aphicFrame>
        <p:nvGraphicFramePr>
          <p:cNvPr id="9" name="Table 8">
            <a:extLst>
              <a:ext uri="{FF2B5EF4-FFF2-40B4-BE49-F238E27FC236}">
                <a16:creationId xmlns:a16="http://schemas.microsoft.com/office/drawing/2014/main" id="{5352B81F-FF00-438F-BE1D-C00665462E72}"/>
              </a:ext>
            </a:extLst>
          </p:cNvPr>
          <p:cNvGraphicFramePr>
            <a:graphicFrameLocks noGrp="1"/>
          </p:cNvGraphicFramePr>
          <p:nvPr>
            <p:extLst>
              <p:ext uri="{D42A27DB-BD31-4B8C-83A1-F6EECF244321}">
                <p14:modId xmlns:p14="http://schemas.microsoft.com/office/powerpoint/2010/main" val="3965021436"/>
              </p:ext>
            </p:extLst>
          </p:nvPr>
        </p:nvGraphicFramePr>
        <p:xfrm>
          <a:off x="674370" y="2033946"/>
          <a:ext cx="4137660" cy="4012565"/>
        </p:xfrm>
        <a:graphic>
          <a:graphicData uri="http://schemas.openxmlformats.org/drawingml/2006/table">
            <a:tbl>
              <a:tblPr firstRow="1" firstCol="1" bandRow="1"/>
              <a:tblGrid>
                <a:gridCol w="827405">
                  <a:extLst>
                    <a:ext uri="{9D8B030D-6E8A-4147-A177-3AD203B41FA5}">
                      <a16:colId xmlns:a16="http://schemas.microsoft.com/office/drawing/2014/main" val="1967247698"/>
                    </a:ext>
                  </a:extLst>
                </a:gridCol>
                <a:gridCol w="827405">
                  <a:extLst>
                    <a:ext uri="{9D8B030D-6E8A-4147-A177-3AD203B41FA5}">
                      <a16:colId xmlns:a16="http://schemas.microsoft.com/office/drawing/2014/main" val="704574261"/>
                    </a:ext>
                  </a:extLst>
                </a:gridCol>
                <a:gridCol w="827405">
                  <a:extLst>
                    <a:ext uri="{9D8B030D-6E8A-4147-A177-3AD203B41FA5}">
                      <a16:colId xmlns:a16="http://schemas.microsoft.com/office/drawing/2014/main" val="838092012"/>
                    </a:ext>
                  </a:extLst>
                </a:gridCol>
                <a:gridCol w="827405">
                  <a:extLst>
                    <a:ext uri="{9D8B030D-6E8A-4147-A177-3AD203B41FA5}">
                      <a16:colId xmlns:a16="http://schemas.microsoft.com/office/drawing/2014/main" val="2083904830"/>
                    </a:ext>
                  </a:extLst>
                </a:gridCol>
                <a:gridCol w="828040">
                  <a:extLst>
                    <a:ext uri="{9D8B030D-6E8A-4147-A177-3AD203B41FA5}">
                      <a16:colId xmlns:a16="http://schemas.microsoft.com/office/drawing/2014/main" val="1253061272"/>
                    </a:ext>
                  </a:extLst>
                </a:gridCol>
              </a:tblGrid>
              <a:tr h="822960">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Pinecone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Trail Sign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Tree with a hole in it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Bird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Creek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0874819"/>
                  </a:ext>
                </a:extLst>
              </a:tr>
              <a:tr h="822960">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Spider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Insect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Birdhouse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Trash Can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Stump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69773"/>
                  </a:ext>
                </a:extLst>
              </a:tr>
              <a:tr h="720725">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Nest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Squirrel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Free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(Make your own!)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Snag (standing dead tree)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Leaf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088352"/>
                  </a:ext>
                </a:extLst>
              </a:tr>
              <a:tr h="822960">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Rock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Acorn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Lizard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Fern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Deer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628232"/>
                  </a:ext>
                </a:extLst>
              </a:tr>
              <a:tr h="822960">
                <a:tc>
                  <a:txBody>
                    <a:bodyPr/>
                    <a:lstStyle/>
                    <a:p>
                      <a:pPr marL="0" marR="0" algn="ctr">
                        <a:lnSpc>
                          <a:spcPct val="115000"/>
                        </a:lnSpc>
                        <a:spcBef>
                          <a:spcPts val="0"/>
                        </a:spcBef>
                        <a:spcAft>
                          <a:spcPts val="0"/>
                        </a:spcAft>
                      </a:pPr>
                      <a:r>
                        <a:rPr lang="en-US" sz="1000" b="1" dirty="0">
                          <a:effectLst/>
                          <a:latin typeface="Century Gothic" panose="020B0502020202020204" pitchFamily="34" charset="0"/>
                          <a:ea typeface="Calibri" panose="020F0502020204030204" pitchFamily="34" charset="0"/>
                          <a:cs typeface="Corbel" panose="020B0503020204020204" pitchFamily="34" charset="0"/>
                        </a:rPr>
                        <a:t>Bench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Flower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Eastern Hemlock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entury Gothic" panose="020B0502020202020204" pitchFamily="34" charset="0"/>
                          <a:ea typeface="Calibri" panose="020F0502020204030204" pitchFamily="34" charset="0"/>
                          <a:cs typeface="Corbel" panose="020B0503020204020204" pitchFamily="34" charset="0"/>
                        </a:rPr>
                        <a:t>Frog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effectLst/>
                          <a:latin typeface="Century Gothic" panose="020B0502020202020204" pitchFamily="34" charset="0"/>
                          <a:ea typeface="Calibri" panose="020F0502020204030204" pitchFamily="34" charset="0"/>
                          <a:cs typeface="Corbel" panose="020B0503020204020204" pitchFamily="34" charset="0"/>
                        </a:rPr>
                        <a:t>Bridge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976394"/>
                  </a:ext>
                </a:extLst>
              </a:tr>
            </a:tbl>
          </a:graphicData>
        </a:graphic>
      </p:graphicFrame>
      <p:sp>
        <p:nvSpPr>
          <p:cNvPr id="10" name="TextBox 9">
            <a:extLst>
              <a:ext uri="{FF2B5EF4-FFF2-40B4-BE49-F238E27FC236}">
                <a16:creationId xmlns:a16="http://schemas.microsoft.com/office/drawing/2014/main" id="{41325029-1D9D-4E1F-B39A-B056A4A716B8}"/>
              </a:ext>
            </a:extLst>
          </p:cNvPr>
          <p:cNvSpPr txBox="1"/>
          <p:nvPr/>
        </p:nvSpPr>
        <p:spPr>
          <a:xfrm>
            <a:off x="298213" y="6248400"/>
            <a:ext cx="4591050" cy="1200329"/>
          </a:xfrm>
          <a:prstGeom prst="rect">
            <a:avLst/>
          </a:prstGeom>
          <a:noFill/>
        </p:spPr>
        <p:txBody>
          <a:bodyPr wrap="square" rtlCol="0">
            <a:spAutoFit/>
          </a:bodyPr>
          <a:lstStyle/>
          <a:p>
            <a:pPr algn="ctr"/>
            <a:r>
              <a:rPr lang="en-US" sz="1200" dirty="0">
                <a:effectLst/>
                <a:latin typeface="Century Gothic" panose="020B0502020202020204" pitchFamily="34" charset="0"/>
                <a:ea typeface="Calibri" panose="020F0502020204030204" pitchFamily="34" charset="0"/>
                <a:cs typeface="Corbel" panose="020B0503020204020204" pitchFamily="34" charset="0"/>
              </a:rPr>
              <a:t>The trails of Hemlock Bluffs are full of interesting things. Some are natural, and some are man-made, but they are all important for both animal residents and preserve visitors. Did you know that logs are very important habitats for animals like salamanders and insects? Don’t forget to put any trash you might have in the trashcans along the trail!</a:t>
            </a:r>
            <a:endParaRPr lang="en-US" sz="1200" dirty="0"/>
          </a:p>
        </p:txBody>
      </p:sp>
      <p:grpSp>
        <p:nvGrpSpPr>
          <p:cNvPr id="4" name="Group 3">
            <a:extLst>
              <a:ext uri="{FF2B5EF4-FFF2-40B4-BE49-F238E27FC236}">
                <a16:creationId xmlns:a16="http://schemas.microsoft.com/office/drawing/2014/main" id="{E84DB186-E4A9-416F-82DD-D473FDA8456B}"/>
              </a:ext>
            </a:extLst>
          </p:cNvPr>
          <p:cNvGrpSpPr/>
          <p:nvPr/>
        </p:nvGrpSpPr>
        <p:grpSpPr>
          <a:xfrm>
            <a:off x="5185074" y="578667"/>
            <a:ext cx="4873326" cy="7226097"/>
            <a:chOff x="7525675" y="301668"/>
            <a:chExt cx="4873326" cy="7226097"/>
          </a:xfrm>
        </p:grpSpPr>
        <p:pic>
          <p:nvPicPr>
            <p:cNvPr id="22" name="Graphic 21" descr="Hike with solid fill">
              <a:extLst>
                <a:ext uri="{FF2B5EF4-FFF2-40B4-BE49-F238E27FC236}">
                  <a16:creationId xmlns:a16="http://schemas.microsoft.com/office/drawing/2014/main" id="{A592D696-997E-48F6-92E8-F9E3D0BE8B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7603" y="361491"/>
              <a:ext cx="517273" cy="517273"/>
            </a:xfrm>
            <a:prstGeom prst="rect">
              <a:avLst/>
            </a:prstGeom>
          </p:spPr>
        </p:pic>
        <p:sp>
          <p:nvSpPr>
            <p:cNvPr id="23" name="TextBox 22">
              <a:extLst>
                <a:ext uri="{FF2B5EF4-FFF2-40B4-BE49-F238E27FC236}">
                  <a16:creationId xmlns:a16="http://schemas.microsoft.com/office/drawing/2014/main" id="{A4CF542F-5CC3-4C39-9945-FECB379A1798}"/>
                </a:ext>
              </a:extLst>
            </p:cNvPr>
            <p:cNvSpPr txBox="1"/>
            <p:nvPr/>
          </p:nvSpPr>
          <p:spPr>
            <a:xfrm>
              <a:off x="8674725" y="301668"/>
              <a:ext cx="3724276" cy="646331"/>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Explore the children's nature trail </a:t>
              </a:r>
              <a:endParaRPr lang="en-US" dirty="0"/>
            </a:p>
          </p:txBody>
        </p:sp>
        <p:sp>
          <p:nvSpPr>
            <p:cNvPr id="24" name="TextBox 23">
              <a:extLst>
                <a:ext uri="{FF2B5EF4-FFF2-40B4-BE49-F238E27FC236}">
                  <a16:creationId xmlns:a16="http://schemas.microsoft.com/office/drawing/2014/main" id="{B545B324-39E3-4382-B580-B7D9B5B7604D}"/>
                </a:ext>
              </a:extLst>
            </p:cNvPr>
            <p:cNvSpPr txBox="1"/>
            <p:nvPr/>
          </p:nvSpPr>
          <p:spPr>
            <a:xfrm>
              <a:off x="7651969" y="952988"/>
              <a:ext cx="4445864" cy="830997"/>
            </a:xfrm>
            <a:prstGeom prst="rect">
              <a:avLst/>
            </a:prstGeom>
            <a:noFill/>
          </p:spPr>
          <p:txBody>
            <a:bodyPr wrap="square" rtlCol="0">
              <a:spAutoFit/>
            </a:bodyPr>
            <a:lstStyle/>
            <a:p>
              <a:r>
                <a:rPr lang="en-US" sz="1600" dirty="0">
                  <a:latin typeface="Century Gothic" panose="020B0502020202020204" pitchFamily="34" charset="0"/>
                </a:rPr>
                <a:t>Can you find these objects hidden around the Children’s Nature Trail? Check them off when you do!</a:t>
              </a:r>
            </a:p>
          </p:txBody>
        </p:sp>
        <p:pic>
          <p:nvPicPr>
            <p:cNvPr id="25" name="Picture 24">
              <a:extLst>
                <a:ext uri="{FF2B5EF4-FFF2-40B4-BE49-F238E27FC236}">
                  <a16:creationId xmlns:a16="http://schemas.microsoft.com/office/drawing/2014/main" id="{A8FABC3E-79F2-449A-AD83-27F18B4EC6E2}"/>
                </a:ext>
              </a:extLst>
            </p:cNvPr>
            <p:cNvPicPr>
              <a:picLocks noChangeAspect="1"/>
            </p:cNvPicPr>
            <p:nvPr/>
          </p:nvPicPr>
          <p:blipFill>
            <a:blip r:embed="rId4"/>
            <a:stretch>
              <a:fillRect/>
            </a:stretch>
          </p:blipFill>
          <p:spPr>
            <a:xfrm>
              <a:off x="7623267" y="1786670"/>
              <a:ext cx="1405943" cy="1132161"/>
            </a:xfrm>
            <a:prstGeom prst="rect">
              <a:avLst/>
            </a:prstGeom>
          </p:spPr>
        </p:pic>
        <p:pic>
          <p:nvPicPr>
            <p:cNvPr id="26" name="Picture 25">
              <a:extLst>
                <a:ext uri="{FF2B5EF4-FFF2-40B4-BE49-F238E27FC236}">
                  <a16:creationId xmlns:a16="http://schemas.microsoft.com/office/drawing/2014/main" id="{DEE53FD1-BA03-468B-9EA9-CA617A41CBF4}"/>
                </a:ext>
              </a:extLst>
            </p:cNvPr>
            <p:cNvPicPr>
              <a:picLocks noChangeAspect="1"/>
            </p:cNvPicPr>
            <p:nvPr/>
          </p:nvPicPr>
          <p:blipFill>
            <a:blip r:embed="rId5"/>
            <a:stretch>
              <a:fillRect/>
            </a:stretch>
          </p:blipFill>
          <p:spPr>
            <a:xfrm>
              <a:off x="10636797" y="1786670"/>
              <a:ext cx="1297111" cy="1132161"/>
            </a:xfrm>
            <a:prstGeom prst="rect">
              <a:avLst/>
            </a:prstGeom>
          </p:spPr>
        </p:pic>
        <p:pic>
          <p:nvPicPr>
            <p:cNvPr id="27" name="Picture 26">
              <a:extLst>
                <a:ext uri="{FF2B5EF4-FFF2-40B4-BE49-F238E27FC236}">
                  <a16:creationId xmlns:a16="http://schemas.microsoft.com/office/drawing/2014/main" id="{A0D18FFE-CEA9-4B23-8B9E-1771D170AC95}"/>
                </a:ext>
              </a:extLst>
            </p:cNvPr>
            <p:cNvPicPr>
              <a:picLocks noChangeAspect="1"/>
            </p:cNvPicPr>
            <p:nvPr/>
          </p:nvPicPr>
          <p:blipFill>
            <a:blip r:embed="rId6"/>
            <a:stretch>
              <a:fillRect/>
            </a:stretch>
          </p:blipFill>
          <p:spPr>
            <a:xfrm>
              <a:off x="9277106" y="1786670"/>
              <a:ext cx="1208201" cy="1132161"/>
            </a:xfrm>
            <a:prstGeom prst="rect">
              <a:avLst/>
            </a:prstGeom>
          </p:spPr>
        </p:pic>
        <p:sp>
          <p:nvSpPr>
            <p:cNvPr id="29" name="Rectangle: Rounded Corners 28">
              <a:extLst>
                <a:ext uri="{FF2B5EF4-FFF2-40B4-BE49-F238E27FC236}">
                  <a16:creationId xmlns:a16="http://schemas.microsoft.com/office/drawing/2014/main" id="{F4081699-A715-4529-8814-BCD8BCDEBAD6}"/>
                </a:ext>
              </a:extLst>
            </p:cNvPr>
            <p:cNvSpPr/>
            <p:nvPr/>
          </p:nvSpPr>
          <p:spPr>
            <a:xfrm>
              <a:off x="8053594" y="3050611"/>
              <a:ext cx="409178" cy="320488"/>
            </a:xfrm>
            <a:prstGeom prst="roundRect">
              <a:avLst/>
            </a:prstGeom>
            <a:noFill/>
            <a:ln w="12700">
              <a:solidFill>
                <a:schemeClr val="accent6">
                  <a:lumMod val="50000"/>
                </a:schemeClr>
              </a:solidFill>
              <a:extLst>
                <a:ext uri="{C807C97D-BFC1-408E-A445-0C87EB9F89A2}">
                  <ask:lineSketchStyleProps xmlns:ask="http://schemas.microsoft.com/office/drawing/2018/sketchyshapes" sd="3636647459">
                    <a:custGeom>
                      <a:avLst/>
                      <a:gdLst>
                        <a:gd name="connsiteX0" fmla="*/ 0 w 578841"/>
                        <a:gd name="connsiteY0" fmla="*/ 95077 h 570451"/>
                        <a:gd name="connsiteX1" fmla="*/ 95077 w 578841"/>
                        <a:gd name="connsiteY1" fmla="*/ 0 h 570451"/>
                        <a:gd name="connsiteX2" fmla="*/ 483764 w 578841"/>
                        <a:gd name="connsiteY2" fmla="*/ 0 h 570451"/>
                        <a:gd name="connsiteX3" fmla="*/ 578841 w 578841"/>
                        <a:gd name="connsiteY3" fmla="*/ 95077 h 570451"/>
                        <a:gd name="connsiteX4" fmla="*/ 578841 w 578841"/>
                        <a:gd name="connsiteY4" fmla="*/ 475374 h 570451"/>
                        <a:gd name="connsiteX5" fmla="*/ 483764 w 578841"/>
                        <a:gd name="connsiteY5" fmla="*/ 570451 h 570451"/>
                        <a:gd name="connsiteX6" fmla="*/ 95077 w 578841"/>
                        <a:gd name="connsiteY6" fmla="*/ 570451 h 570451"/>
                        <a:gd name="connsiteX7" fmla="*/ 0 w 578841"/>
                        <a:gd name="connsiteY7" fmla="*/ 475374 h 570451"/>
                        <a:gd name="connsiteX8" fmla="*/ 0 w 578841"/>
                        <a:gd name="connsiteY8" fmla="*/ 95077 h 57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1" h="570451" extrusionOk="0">
                          <a:moveTo>
                            <a:pt x="0" y="95077"/>
                          </a:moveTo>
                          <a:cubicBezTo>
                            <a:pt x="3993" y="46287"/>
                            <a:pt x="53553" y="-5355"/>
                            <a:pt x="95077" y="0"/>
                          </a:cubicBezTo>
                          <a:cubicBezTo>
                            <a:pt x="222633" y="-34513"/>
                            <a:pt x="323007" y="26459"/>
                            <a:pt x="483764" y="0"/>
                          </a:cubicBezTo>
                          <a:cubicBezTo>
                            <a:pt x="528603" y="-6158"/>
                            <a:pt x="576074" y="40010"/>
                            <a:pt x="578841" y="95077"/>
                          </a:cubicBezTo>
                          <a:cubicBezTo>
                            <a:pt x="598435" y="250267"/>
                            <a:pt x="566665" y="287299"/>
                            <a:pt x="578841" y="475374"/>
                          </a:cubicBezTo>
                          <a:cubicBezTo>
                            <a:pt x="569059" y="517538"/>
                            <a:pt x="534200" y="568391"/>
                            <a:pt x="483764" y="570451"/>
                          </a:cubicBezTo>
                          <a:cubicBezTo>
                            <a:pt x="370089" y="603078"/>
                            <a:pt x="277536" y="558061"/>
                            <a:pt x="95077" y="570451"/>
                          </a:cubicBezTo>
                          <a:cubicBezTo>
                            <a:pt x="38472" y="570210"/>
                            <a:pt x="-3362" y="537870"/>
                            <a:pt x="0" y="475374"/>
                          </a:cubicBezTo>
                          <a:cubicBezTo>
                            <a:pt x="-36105" y="354133"/>
                            <a:pt x="3863" y="177206"/>
                            <a:pt x="0" y="9507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0" name="Rectangle: Rounded Corners 29">
              <a:extLst>
                <a:ext uri="{FF2B5EF4-FFF2-40B4-BE49-F238E27FC236}">
                  <a16:creationId xmlns:a16="http://schemas.microsoft.com/office/drawing/2014/main" id="{283797B7-E854-4D34-A311-0BFF16FB809A}"/>
                </a:ext>
              </a:extLst>
            </p:cNvPr>
            <p:cNvSpPr/>
            <p:nvPr/>
          </p:nvSpPr>
          <p:spPr>
            <a:xfrm>
              <a:off x="9617008" y="3039434"/>
              <a:ext cx="409178" cy="320488"/>
            </a:xfrm>
            <a:prstGeom prst="roundRect">
              <a:avLst/>
            </a:prstGeom>
            <a:noFill/>
            <a:ln w="12700">
              <a:solidFill>
                <a:schemeClr val="accent6">
                  <a:lumMod val="50000"/>
                </a:schemeClr>
              </a:solidFill>
              <a:extLst>
                <a:ext uri="{C807C97D-BFC1-408E-A445-0C87EB9F89A2}">
                  <ask:lineSketchStyleProps xmlns:ask="http://schemas.microsoft.com/office/drawing/2018/sketchyshapes" sd="3636647459">
                    <a:custGeom>
                      <a:avLst/>
                      <a:gdLst>
                        <a:gd name="connsiteX0" fmla="*/ 0 w 578841"/>
                        <a:gd name="connsiteY0" fmla="*/ 95077 h 570451"/>
                        <a:gd name="connsiteX1" fmla="*/ 95077 w 578841"/>
                        <a:gd name="connsiteY1" fmla="*/ 0 h 570451"/>
                        <a:gd name="connsiteX2" fmla="*/ 483764 w 578841"/>
                        <a:gd name="connsiteY2" fmla="*/ 0 h 570451"/>
                        <a:gd name="connsiteX3" fmla="*/ 578841 w 578841"/>
                        <a:gd name="connsiteY3" fmla="*/ 95077 h 570451"/>
                        <a:gd name="connsiteX4" fmla="*/ 578841 w 578841"/>
                        <a:gd name="connsiteY4" fmla="*/ 475374 h 570451"/>
                        <a:gd name="connsiteX5" fmla="*/ 483764 w 578841"/>
                        <a:gd name="connsiteY5" fmla="*/ 570451 h 570451"/>
                        <a:gd name="connsiteX6" fmla="*/ 95077 w 578841"/>
                        <a:gd name="connsiteY6" fmla="*/ 570451 h 570451"/>
                        <a:gd name="connsiteX7" fmla="*/ 0 w 578841"/>
                        <a:gd name="connsiteY7" fmla="*/ 475374 h 570451"/>
                        <a:gd name="connsiteX8" fmla="*/ 0 w 578841"/>
                        <a:gd name="connsiteY8" fmla="*/ 95077 h 57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1" h="570451" extrusionOk="0">
                          <a:moveTo>
                            <a:pt x="0" y="95077"/>
                          </a:moveTo>
                          <a:cubicBezTo>
                            <a:pt x="3993" y="46287"/>
                            <a:pt x="53553" y="-5355"/>
                            <a:pt x="95077" y="0"/>
                          </a:cubicBezTo>
                          <a:cubicBezTo>
                            <a:pt x="222633" y="-34513"/>
                            <a:pt x="323007" y="26459"/>
                            <a:pt x="483764" y="0"/>
                          </a:cubicBezTo>
                          <a:cubicBezTo>
                            <a:pt x="528603" y="-6158"/>
                            <a:pt x="576074" y="40010"/>
                            <a:pt x="578841" y="95077"/>
                          </a:cubicBezTo>
                          <a:cubicBezTo>
                            <a:pt x="598435" y="250267"/>
                            <a:pt x="566665" y="287299"/>
                            <a:pt x="578841" y="475374"/>
                          </a:cubicBezTo>
                          <a:cubicBezTo>
                            <a:pt x="569059" y="517538"/>
                            <a:pt x="534200" y="568391"/>
                            <a:pt x="483764" y="570451"/>
                          </a:cubicBezTo>
                          <a:cubicBezTo>
                            <a:pt x="370089" y="603078"/>
                            <a:pt x="277536" y="558061"/>
                            <a:pt x="95077" y="570451"/>
                          </a:cubicBezTo>
                          <a:cubicBezTo>
                            <a:pt x="38472" y="570210"/>
                            <a:pt x="-3362" y="537870"/>
                            <a:pt x="0" y="475374"/>
                          </a:cubicBezTo>
                          <a:cubicBezTo>
                            <a:pt x="-36105" y="354133"/>
                            <a:pt x="3863" y="177206"/>
                            <a:pt x="0" y="9507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2" name="Rectangle: Rounded Corners 31">
              <a:extLst>
                <a:ext uri="{FF2B5EF4-FFF2-40B4-BE49-F238E27FC236}">
                  <a16:creationId xmlns:a16="http://schemas.microsoft.com/office/drawing/2014/main" id="{40D81BA2-9AD0-4F87-AD90-C8966F4C2181}"/>
                </a:ext>
              </a:extLst>
            </p:cNvPr>
            <p:cNvSpPr/>
            <p:nvPr/>
          </p:nvSpPr>
          <p:spPr>
            <a:xfrm>
              <a:off x="11165185" y="3042767"/>
              <a:ext cx="409178" cy="320488"/>
            </a:xfrm>
            <a:prstGeom prst="roundRect">
              <a:avLst/>
            </a:prstGeom>
            <a:noFill/>
            <a:ln w="12700">
              <a:solidFill>
                <a:schemeClr val="accent6">
                  <a:lumMod val="50000"/>
                </a:schemeClr>
              </a:solidFill>
              <a:extLst>
                <a:ext uri="{C807C97D-BFC1-408E-A445-0C87EB9F89A2}">
                  <ask:lineSketchStyleProps xmlns:ask="http://schemas.microsoft.com/office/drawing/2018/sketchyshapes" sd="3636647459">
                    <a:custGeom>
                      <a:avLst/>
                      <a:gdLst>
                        <a:gd name="connsiteX0" fmla="*/ 0 w 578841"/>
                        <a:gd name="connsiteY0" fmla="*/ 95077 h 570451"/>
                        <a:gd name="connsiteX1" fmla="*/ 95077 w 578841"/>
                        <a:gd name="connsiteY1" fmla="*/ 0 h 570451"/>
                        <a:gd name="connsiteX2" fmla="*/ 483764 w 578841"/>
                        <a:gd name="connsiteY2" fmla="*/ 0 h 570451"/>
                        <a:gd name="connsiteX3" fmla="*/ 578841 w 578841"/>
                        <a:gd name="connsiteY3" fmla="*/ 95077 h 570451"/>
                        <a:gd name="connsiteX4" fmla="*/ 578841 w 578841"/>
                        <a:gd name="connsiteY4" fmla="*/ 475374 h 570451"/>
                        <a:gd name="connsiteX5" fmla="*/ 483764 w 578841"/>
                        <a:gd name="connsiteY5" fmla="*/ 570451 h 570451"/>
                        <a:gd name="connsiteX6" fmla="*/ 95077 w 578841"/>
                        <a:gd name="connsiteY6" fmla="*/ 570451 h 570451"/>
                        <a:gd name="connsiteX7" fmla="*/ 0 w 578841"/>
                        <a:gd name="connsiteY7" fmla="*/ 475374 h 570451"/>
                        <a:gd name="connsiteX8" fmla="*/ 0 w 578841"/>
                        <a:gd name="connsiteY8" fmla="*/ 95077 h 57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1" h="570451" extrusionOk="0">
                          <a:moveTo>
                            <a:pt x="0" y="95077"/>
                          </a:moveTo>
                          <a:cubicBezTo>
                            <a:pt x="3993" y="46287"/>
                            <a:pt x="53553" y="-5355"/>
                            <a:pt x="95077" y="0"/>
                          </a:cubicBezTo>
                          <a:cubicBezTo>
                            <a:pt x="222633" y="-34513"/>
                            <a:pt x="323007" y="26459"/>
                            <a:pt x="483764" y="0"/>
                          </a:cubicBezTo>
                          <a:cubicBezTo>
                            <a:pt x="528603" y="-6158"/>
                            <a:pt x="576074" y="40010"/>
                            <a:pt x="578841" y="95077"/>
                          </a:cubicBezTo>
                          <a:cubicBezTo>
                            <a:pt x="598435" y="250267"/>
                            <a:pt x="566665" y="287299"/>
                            <a:pt x="578841" y="475374"/>
                          </a:cubicBezTo>
                          <a:cubicBezTo>
                            <a:pt x="569059" y="517538"/>
                            <a:pt x="534200" y="568391"/>
                            <a:pt x="483764" y="570451"/>
                          </a:cubicBezTo>
                          <a:cubicBezTo>
                            <a:pt x="370089" y="603078"/>
                            <a:pt x="277536" y="558061"/>
                            <a:pt x="95077" y="570451"/>
                          </a:cubicBezTo>
                          <a:cubicBezTo>
                            <a:pt x="38472" y="570210"/>
                            <a:pt x="-3362" y="537870"/>
                            <a:pt x="0" y="475374"/>
                          </a:cubicBezTo>
                          <a:cubicBezTo>
                            <a:pt x="-36105" y="354133"/>
                            <a:pt x="3863" y="177206"/>
                            <a:pt x="0" y="9507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4" name="TextBox 33">
              <a:extLst>
                <a:ext uri="{FF2B5EF4-FFF2-40B4-BE49-F238E27FC236}">
                  <a16:creationId xmlns:a16="http://schemas.microsoft.com/office/drawing/2014/main" id="{3A8CD4C9-BB12-4979-8F04-83FA1DD024B0}"/>
                </a:ext>
              </a:extLst>
            </p:cNvPr>
            <p:cNvSpPr txBox="1"/>
            <p:nvPr/>
          </p:nvSpPr>
          <p:spPr>
            <a:xfrm>
              <a:off x="7525675" y="3757502"/>
              <a:ext cx="3895725" cy="3770263"/>
            </a:xfrm>
            <a:prstGeom prst="rect">
              <a:avLst/>
            </a:prstGeom>
            <a:noFill/>
          </p:spPr>
          <p:txBody>
            <a:bodyPr wrap="square" rtlCol="0">
              <a:spAutoFit/>
            </a:bodyPr>
            <a:lstStyle/>
            <a:p>
              <a:r>
                <a:rPr lang="en-US" sz="2400" dirty="0">
                  <a:latin typeface="Century Gothic" panose="020B0502020202020204" pitchFamily="34" charset="0"/>
                </a:rPr>
                <a:t>Move your body!</a:t>
              </a:r>
            </a:p>
            <a:p>
              <a:endParaRPr lang="en-US" sz="1500" dirty="0">
                <a:latin typeface="Century Gothic" panose="020B0502020202020204" pitchFamily="34" charset="0"/>
              </a:endParaRPr>
            </a:p>
            <a:p>
              <a:r>
                <a:rPr lang="en-US" sz="1600" dirty="0">
                  <a:latin typeface="Century Gothic" panose="020B0502020202020204" pitchFamily="34" charset="0"/>
                </a:rPr>
                <a:t>Find the green turtles</a:t>
              </a:r>
            </a:p>
            <a:p>
              <a:r>
                <a:rPr lang="en-US" sz="2400" dirty="0">
                  <a:latin typeface="Century Gothic" panose="020B0502020202020204" pitchFamily="34" charset="0"/>
                </a:rPr>
                <a:t>Hop</a:t>
              </a:r>
              <a:r>
                <a:rPr lang="en-US" sz="1600" dirty="0">
                  <a:latin typeface="Century Gothic" panose="020B0502020202020204" pitchFamily="34" charset="0"/>
                </a:rPr>
                <a:t> from turtle to turtle like a frog</a:t>
              </a:r>
            </a:p>
            <a:p>
              <a:endParaRPr lang="en-US" sz="1600" dirty="0">
                <a:latin typeface="Century Gothic" panose="020B0502020202020204" pitchFamily="34" charset="0"/>
              </a:endParaRPr>
            </a:p>
            <a:p>
              <a:r>
                <a:rPr lang="en-US" sz="1600" dirty="0">
                  <a:latin typeface="Century Gothic" panose="020B0502020202020204" pitchFamily="34" charset="0"/>
                </a:rPr>
                <a:t>Find the wooden balance beam</a:t>
              </a:r>
            </a:p>
            <a:p>
              <a:r>
                <a:rPr lang="en-US" sz="2400" dirty="0">
                  <a:latin typeface="Century Gothic" panose="020B0502020202020204" pitchFamily="34" charset="0"/>
                </a:rPr>
                <a:t>Walk</a:t>
              </a:r>
              <a:r>
                <a:rPr lang="en-US" sz="1600" dirty="0">
                  <a:latin typeface="Century Gothic" panose="020B0502020202020204" pitchFamily="34" charset="0"/>
                </a:rPr>
                <a:t> along it, balancing like a squirrel</a:t>
              </a:r>
            </a:p>
            <a:p>
              <a:endParaRPr lang="en-US" sz="1600" dirty="0">
                <a:latin typeface="Century Gothic" panose="020B0502020202020204" pitchFamily="34" charset="0"/>
              </a:endParaRPr>
            </a:p>
            <a:p>
              <a:r>
                <a:rPr lang="en-US" sz="1600" dirty="0">
                  <a:latin typeface="Century Gothic" panose="020B0502020202020204" pitchFamily="34" charset="0"/>
                </a:rPr>
                <a:t>Find the tree log tunnel</a:t>
              </a:r>
            </a:p>
            <a:p>
              <a:r>
                <a:rPr lang="en-US" sz="2400" dirty="0">
                  <a:latin typeface="Century Gothic" panose="020B0502020202020204" pitchFamily="34" charset="0"/>
                </a:rPr>
                <a:t>Slither</a:t>
              </a:r>
              <a:r>
                <a:rPr lang="en-US" sz="1600" dirty="0">
                  <a:latin typeface="Century Gothic" panose="020B0502020202020204" pitchFamily="34" charset="0"/>
                </a:rPr>
                <a:t> through the log like a snake</a:t>
              </a:r>
            </a:p>
            <a:p>
              <a:endParaRPr lang="en-US" sz="1600" dirty="0"/>
            </a:p>
            <a:p>
              <a:endParaRPr lang="en-US" sz="1600" dirty="0"/>
            </a:p>
          </p:txBody>
        </p:sp>
        <p:pic>
          <p:nvPicPr>
            <p:cNvPr id="36" name="Graphic 35" descr="Squirrel with solid fill">
              <a:extLst>
                <a:ext uri="{FF2B5EF4-FFF2-40B4-BE49-F238E27FC236}">
                  <a16:creationId xmlns:a16="http://schemas.microsoft.com/office/drawing/2014/main" id="{994C2653-1440-4EEC-9A87-5175793F9E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83433" y="5197085"/>
              <a:ext cx="914400" cy="914400"/>
            </a:xfrm>
            <a:prstGeom prst="rect">
              <a:avLst/>
            </a:prstGeom>
          </p:spPr>
        </p:pic>
        <p:pic>
          <p:nvPicPr>
            <p:cNvPr id="38" name="Graphic 37" descr="Frog with solid fill">
              <a:extLst>
                <a:ext uri="{FF2B5EF4-FFF2-40B4-BE49-F238E27FC236}">
                  <a16:creationId xmlns:a16="http://schemas.microsoft.com/office/drawing/2014/main" id="{FE8B3685-53FD-4D64-9C2C-E84CD1B4AB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17163" y="4189329"/>
              <a:ext cx="914400" cy="914400"/>
            </a:xfrm>
            <a:prstGeom prst="rect">
              <a:avLst/>
            </a:prstGeom>
          </p:spPr>
        </p:pic>
        <p:pic>
          <p:nvPicPr>
            <p:cNvPr id="39" name="Graphic 38" descr="Snake with solid fill">
              <a:extLst>
                <a:ext uri="{FF2B5EF4-FFF2-40B4-BE49-F238E27FC236}">
                  <a16:creationId xmlns:a16="http://schemas.microsoft.com/office/drawing/2014/main" id="{32E7339B-658F-46AB-A42A-B20BFF1AAC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69282" y="6162846"/>
              <a:ext cx="914400" cy="914400"/>
            </a:xfrm>
            <a:prstGeom prst="rect">
              <a:avLst/>
            </a:prstGeom>
          </p:spPr>
        </p:pic>
      </p:grpSp>
    </p:spTree>
    <p:extLst>
      <p:ext uri="{BB962C8B-B14F-4D97-AF65-F5344CB8AC3E}">
        <p14:creationId xmlns:p14="http://schemas.microsoft.com/office/powerpoint/2010/main" val="146644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2" name="TextBox 1">
            <a:extLst>
              <a:ext uri="{FF2B5EF4-FFF2-40B4-BE49-F238E27FC236}">
                <a16:creationId xmlns:a16="http://schemas.microsoft.com/office/drawing/2014/main" id="{FC45340A-96FD-40C6-B982-E90D174BC3D1}"/>
              </a:ext>
            </a:extLst>
          </p:cNvPr>
          <p:cNvSpPr txBox="1"/>
          <p:nvPr/>
        </p:nvSpPr>
        <p:spPr>
          <a:xfrm>
            <a:off x="338555" y="9784"/>
            <a:ext cx="541928" cy="406265"/>
          </a:xfrm>
          <a:prstGeom prst="rect">
            <a:avLst/>
          </a:prstGeom>
          <a:noFill/>
        </p:spPr>
        <p:txBody>
          <a:bodyPr wrap="square" rtlCol="0">
            <a:spAutoFit/>
          </a:bodyPr>
          <a:lstStyle/>
          <a:p>
            <a:r>
              <a:rPr lang="en-US" sz="2040" dirty="0"/>
              <a:t>2</a:t>
            </a:r>
          </a:p>
        </p:txBody>
      </p:sp>
      <p:sp>
        <p:nvSpPr>
          <p:cNvPr id="3" name="TextBox 2">
            <a:extLst>
              <a:ext uri="{FF2B5EF4-FFF2-40B4-BE49-F238E27FC236}">
                <a16:creationId xmlns:a16="http://schemas.microsoft.com/office/drawing/2014/main" id="{C90A726C-E16A-4071-ACCF-B75F69DB61F8}"/>
              </a:ext>
            </a:extLst>
          </p:cNvPr>
          <p:cNvSpPr txBox="1"/>
          <p:nvPr/>
        </p:nvSpPr>
        <p:spPr>
          <a:xfrm>
            <a:off x="338555" y="540578"/>
            <a:ext cx="4514850" cy="5262979"/>
          </a:xfrm>
          <a:prstGeom prst="rect">
            <a:avLst/>
          </a:prstGeom>
          <a:noFill/>
        </p:spPr>
        <p:txBody>
          <a:bodyPr wrap="square" rtlCol="0">
            <a:spAutoFit/>
          </a:bodyPr>
          <a:lstStyle/>
          <a:p>
            <a:pPr algn="ctr"/>
            <a:r>
              <a:rPr lang="en-US" sz="1600" dirty="0">
                <a:latin typeface="Century Gothic" panose="020B0502020202020204" pitchFamily="34" charset="0"/>
              </a:rPr>
              <a:t>This book belongs to: </a:t>
            </a:r>
          </a:p>
          <a:p>
            <a:pPr algn="ctr"/>
            <a:r>
              <a:rPr lang="en-US" sz="1600" dirty="0">
                <a:latin typeface="Century Gothic" panose="020B0502020202020204" pitchFamily="34" charset="0"/>
              </a:rPr>
              <a:t>_______________________________</a:t>
            </a:r>
          </a:p>
          <a:p>
            <a:pPr algn="ctr"/>
            <a:endParaRPr lang="en-US" sz="1600" dirty="0">
              <a:latin typeface="Century Gothic" panose="020B0502020202020204" pitchFamily="34" charset="0"/>
            </a:endParaRPr>
          </a:p>
          <a:p>
            <a:pPr algn="ctr"/>
            <a:r>
              <a:rPr lang="en-US" sz="1600" dirty="0">
                <a:latin typeface="Century Gothic" panose="020B0502020202020204" pitchFamily="34" charset="0"/>
              </a:rPr>
              <a:t>I am ______ years old. </a:t>
            </a:r>
          </a:p>
          <a:p>
            <a:pPr algn="ctr"/>
            <a:r>
              <a:rPr lang="en-US" sz="1600" dirty="0">
                <a:latin typeface="Century Gothic" panose="020B0502020202020204" pitchFamily="34" charset="0"/>
              </a:rPr>
              <a:t>I live in ___________ County, in the State of _________________________, and go to school at: _____________________________________. </a:t>
            </a:r>
          </a:p>
          <a:p>
            <a:pPr algn="ctr"/>
            <a:endParaRPr lang="en-US" sz="1600" dirty="0">
              <a:latin typeface="Century Gothic" panose="020B0502020202020204" pitchFamily="34" charset="0"/>
            </a:endParaRPr>
          </a:p>
          <a:p>
            <a:pPr algn="ctr"/>
            <a:r>
              <a:rPr lang="en-US" sz="1600" dirty="0">
                <a:latin typeface="Century Gothic" panose="020B0502020202020204" pitchFamily="34" charset="0"/>
              </a:rPr>
              <a:t>My address is: </a:t>
            </a:r>
          </a:p>
          <a:p>
            <a:pPr algn="ctr"/>
            <a:endParaRPr lang="en-US" sz="1600" dirty="0">
              <a:latin typeface="Century Gothic" panose="020B0502020202020204" pitchFamily="34" charset="0"/>
            </a:endParaRPr>
          </a:p>
          <a:p>
            <a:pPr algn="ctr"/>
            <a:r>
              <a:rPr lang="en-US" sz="1600" dirty="0">
                <a:latin typeface="Century Gothic" panose="020B0502020202020204" pitchFamily="34" charset="0"/>
              </a:rPr>
              <a:t>__________________________________________________________________________</a:t>
            </a:r>
          </a:p>
          <a:p>
            <a:pPr algn="ctr"/>
            <a:endParaRPr lang="en-US" sz="1600" dirty="0">
              <a:latin typeface="Century Gothic" panose="020B0502020202020204" pitchFamily="34" charset="0"/>
            </a:endParaRPr>
          </a:p>
          <a:p>
            <a:pPr algn="ctr"/>
            <a:r>
              <a:rPr lang="en-US" sz="1600" dirty="0">
                <a:latin typeface="Century Gothic" panose="020B0502020202020204" pitchFamily="34" charset="0"/>
              </a:rPr>
              <a:t>My hobbies are: __________________________________________________________________________</a:t>
            </a:r>
          </a:p>
          <a:p>
            <a:pPr algn="ctr"/>
            <a:endParaRPr lang="en-US" sz="1600" dirty="0">
              <a:latin typeface="Century Gothic" panose="020B0502020202020204" pitchFamily="34" charset="0"/>
            </a:endParaRPr>
          </a:p>
          <a:p>
            <a:pPr algn="ctr"/>
            <a:r>
              <a:rPr lang="en-US" sz="1600" dirty="0">
                <a:latin typeface="Century Gothic" panose="020B0502020202020204" pitchFamily="34" charset="0"/>
              </a:rPr>
              <a:t>I like nature because: ____________________________________________________________________________________</a:t>
            </a:r>
          </a:p>
        </p:txBody>
      </p:sp>
      <p:sp>
        <p:nvSpPr>
          <p:cNvPr id="14" name="TextBox 13">
            <a:extLst>
              <a:ext uri="{FF2B5EF4-FFF2-40B4-BE49-F238E27FC236}">
                <a16:creationId xmlns:a16="http://schemas.microsoft.com/office/drawing/2014/main" id="{E678CF30-BF3E-4297-ACFF-B16A656679D8}"/>
              </a:ext>
            </a:extLst>
          </p:cNvPr>
          <p:cNvSpPr txBox="1"/>
          <p:nvPr/>
        </p:nvSpPr>
        <p:spPr>
          <a:xfrm>
            <a:off x="9376807" y="9783"/>
            <a:ext cx="541928" cy="406265"/>
          </a:xfrm>
          <a:prstGeom prst="rect">
            <a:avLst/>
          </a:prstGeom>
          <a:noFill/>
        </p:spPr>
        <p:txBody>
          <a:bodyPr wrap="square" rtlCol="0">
            <a:spAutoFit/>
          </a:bodyPr>
          <a:lstStyle/>
          <a:p>
            <a:r>
              <a:rPr lang="en-US" sz="2040" dirty="0"/>
              <a:t>19</a:t>
            </a:r>
          </a:p>
        </p:txBody>
      </p:sp>
      <p:sp>
        <p:nvSpPr>
          <p:cNvPr id="9" name="TextBox 8">
            <a:extLst>
              <a:ext uri="{FF2B5EF4-FFF2-40B4-BE49-F238E27FC236}">
                <a16:creationId xmlns:a16="http://schemas.microsoft.com/office/drawing/2014/main" id="{AE3D85C0-3DC1-4F5B-BC23-25813BA1160D}"/>
              </a:ext>
            </a:extLst>
          </p:cNvPr>
          <p:cNvSpPr txBox="1"/>
          <p:nvPr/>
        </p:nvSpPr>
        <p:spPr>
          <a:xfrm>
            <a:off x="5518185" y="713271"/>
            <a:ext cx="4115797" cy="2831544"/>
          </a:xfrm>
          <a:custGeom>
            <a:avLst/>
            <a:gdLst>
              <a:gd name="connsiteX0" fmla="*/ 0 w 4115797"/>
              <a:gd name="connsiteY0" fmla="*/ 0 h 2831544"/>
              <a:gd name="connsiteX1" fmla="*/ 464497 w 4115797"/>
              <a:gd name="connsiteY1" fmla="*/ 0 h 2831544"/>
              <a:gd name="connsiteX2" fmla="*/ 1093626 w 4115797"/>
              <a:gd name="connsiteY2" fmla="*/ 0 h 2831544"/>
              <a:gd name="connsiteX3" fmla="*/ 1599281 w 4115797"/>
              <a:gd name="connsiteY3" fmla="*/ 0 h 2831544"/>
              <a:gd name="connsiteX4" fmla="*/ 2228410 w 4115797"/>
              <a:gd name="connsiteY4" fmla="*/ 0 h 2831544"/>
              <a:gd name="connsiteX5" fmla="*/ 2775223 w 4115797"/>
              <a:gd name="connsiteY5" fmla="*/ 0 h 2831544"/>
              <a:gd name="connsiteX6" fmla="*/ 3445510 w 4115797"/>
              <a:gd name="connsiteY6" fmla="*/ 0 h 2831544"/>
              <a:gd name="connsiteX7" fmla="*/ 4115797 w 4115797"/>
              <a:gd name="connsiteY7" fmla="*/ 0 h 2831544"/>
              <a:gd name="connsiteX8" fmla="*/ 4115797 w 4115797"/>
              <a:gd name="connsiteY8" fmla="*/ 594624 h 2831544"/>
              <a:gd name="connsiteX9" fmla="*/ 4115797 w 4115797"/>
              <a:gd name="connsiteY9" fmla="*/ 1075987 h 2831544"/>
              <a:gd name="connsiteX10" fmla="*/ 4115797 w 4115797"/>
              <a:gd name="connsiteY10" fmla="*/ 1670611 h 2831544"/>
              <a:gd name="connsiteX11" fmla="*/ 4115797 w 4115797"/>
              <a:gd name="connsiteY11" fmla="*/ 2265235 h 2831544"/>
              <a:gd name="connsiteX12" fmla="*/ 4115797 w 4115797"/>
              <a:gd name="connsiteY12" fmla="*/ 2831544 h 2831544"/>
              <a:gd name="connsiteX13" fmla="*/ 3527826 w 4115797"/>
              <a:gd name="connsiteY13" fmla="*/ 2831544 h 2831544"/>
              <a:gd name="connsiteX14" fmla="*/ 2898697 w 4115797"/>
              <a:gd name="connsiteY14" fmla="*/ 2831544 h 2831544"/>
              <a:gd name="connsiteX15" fmla="*/ 2434200 w 4115797"/>
              <a:gd name="connsiteY15" fmla="*/ 2831544 h 2831544"/>
              <a:gd name="connsiteX16" fmla="*/ 1969703 w 4115797"/>
              <a:gd name="connsiteY16" fmla="*/ 2831544 h 2831544"/>
              <a:gd name="connsiteX17" fmla="*/ 1340574 w 4115797"/>
              <a:gd name="connsiteY17" fmla="*/ 2831544 h 2831544"/>
              <a:gd name="connsiteX18" fmla="*/ 834919 w 4115797"/>
              <a:gd name="connsiteY18" fmla="*/ 2831544 h 2831544"/>
              <a:gd name="connsiteX19" fmla="*/ 0 w 4115797"/>
              <a:gd name="connsiteY19" fmla="*/ 2831544 h 2831544"/>
              <a:gd name="connsiteX20" fmla="*/ 0 w 4115797"/>
              <a:gd name="connsiteY20" fmla="*/ 2321866 h 2831544"/>
              <a:gd name="connsiteX21" fmla="*/ 0 w 4115797"/>
              <a:gd name="connsiteY21" fmla="*/ 1698926 h 2831544"/>
              <a:gd name="connsiteX22" fmla="*/ 0 w 4115797"/>
              <a:gd name="connsiteY22" fmla="*/ 1075987 h 2831544"/>
              <a:gd name="connsiteX23" fmla="*/ 0 w 4115797"/>
              <a:gd name="connsiteY23" fmla="*/ 0 h 283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15797" h="2831544" fill="none" extrusionOk="0">
                <a:moveTo>
                  <a:pt x="0" y="0"/>
                </a:moveTo>
                <a:cubicBezTo>
                  <a:pt x="173152" y="-21081"/>
                  <a:pt x="277628" y="4166"/>
                  <a:pt x="464497" y="0"/>
                </a:cubicBezTo>
                <a:cubicBezTo>
                  <a:pt x="651366" y="-4166"/>
                  <a:pt x="871516" y="8355"/>
                  <a:pt x="1093626" y="0"/>
                </a:cubicBezTo>
                <a:cubicBezTo>
                  <a:pt x="1315736" y="-8355"/>
                  <a:pt x="1460073" y="10086"/>
                  <a:pt x="1599281" y="0"/>
                </a:cubicBezTo>
                <a:cubicBezTo>
                  <a:pt x="1738490" y="-10086"/>
                  <a:pt x="2043273" y="20267"/>
                  <a:pt x="2228410" y="0"/>
                </a:cubicBezTo>
                <a:cubicBezTo>
                  <a:pt x="2413547" y="-20267"/>
                  <a:pt x="2644197" y="12976"/>
                  <a:pt x="2775223" y="0"/>
                </a:cubicBezTo>
                <a:cubicBezTo>
                  <a:pt x="2906249" y="-12976"/>
                  <a:pt x="3287134" y="15253"/>
                  <a:pt x="3445510" y="0"/>
                </a:cubicBezTo>
                <a:cubicBezTo>
                  <a:pt x="3603886" y="-15253"/>
                  <a:pt x="3806658" y="34570"/>
                  <a:pt x="4115797" y="0"/>
                </a:cubicBezTo>
                <a:cubicBezTo>
                  <a:pt x="4134746" y="176341"/>
                  <a:pt x="4105763" y="388921"/>
                  <a:pt x="4115797" y="594624"/>
                </a:cubicBezTo>
                <a:cubicBezTo>
                  <a:pt x="4125831" y="800327"/>
                  <a:pt x="4071631" y="957634"/>
                  <a:pt x="4115797" y="1075987"/>
                </a:cubicBezTo>
                <a:cubicBezTo>
                  <a:pt x="4159963" y="1194340"/>
                  <a:pt x="4044557" y="1512954"/>
                  <a:pt x="4115797" y="1670611"/>
                </a:cubicBezTo>
                <a:cubicBezTo>
                  <a:pt x="4187037" y="1828268"/>
                  <a:pt x="4045518" y="2000908"/>
                  <a:pt x="4115797" y="2265235"/>
                </a:cubicBezTo>
                <a:cubicBezTo>
                  <a:pt x="4186076" y="2529562"/>
                  <a:pt x="4056072" y="2549036"/>
                  <a:pt x="4115797" y="2831544"/>
                </a:cubicBezTo>
                <a:cubicBezTo>
                  <a:pt x="3950529" y="2866807"/>
                  <a:pt x="3764110" y="2772172"/>
                  <a:pt x="3527826" y="2831544"/>
                </a:cubicBezTo>
                <a:cubicBezTo>
                  <a:pt x="3291542" y="2890916"/>
                  <a:pt x="3150861" y="2775775"/>
                  <a:pt x="2898697" y="2831544"/>
                </a:cubicBezTo>
                <a:cubicBezTo>
                  <a:pt x="2646533" y="2887313"/>
                  <a:pt x="2556152" y="2787953"/>
                  <a:pt x="2434200" y="2831544"/>
                </a:cubicBezTo>
                <a:cubicBezTo>
                  <a:pt x="2312248" y="2875135"/>
                  <a:pt x="2160911" y="2784194"/>
                  <a:pt x="1969703" y="2831544"/>
                </a:cubicBezTo>
                <a:cubicBezTo>
                  <a:pt x="1778495" y="2878894"/>
                  <a:pt x="1570335" y="2771076"/>
                  <a:pt x="1340574" y="2831544"/>
                </a:cubicBezTo>
                <a:cubicBezTo>
                  <a:pt x="1110813" y="2892012"/>
                  <a:pt x="960254" y="2824307"/>
                  <a:pt x="834919" y="2831544"/>
                </a:cubicBezTo>
                <a:cubicBezTo>
                  <a:pt x="709584" y="2838781"/>
                  <a:pt x="369921" y="2811188"/>
                  <a:pt x="0" y="2831544"/>
                </a:cubicBezTo>
                <a:cubicBezTo>
                  <a:pt x="-30464" y="2648616"/>
                  <a:pt x="54112" y="2436413"/>
                  <a:pt x="0" y="2321866"/>
                </a:cubicBezTo>
                <a:cubicBezTo>
                  <a:pt x="-54112" y="2207319"/>
                  <a:pt x="34931" y="1891630"/>
                  <a:pt x="0" y="1698926"/>
                </a:cubicBezTo>
                <a:cubicBezTo>
                  <a:pt x="-34931" y="1506222"/>
                  <a:pt x="38987" y="1246850"/>
                  <a:pt x="0" y="1075987"/>
                </a:cubicBezTo>
                <a:cubicBezTo>
                  <a:pt x="-38987" y="905124"/>
                  <a:pt x="71030" y="400053"/>
                  <a:pt x="0" y="0"/>
                </a:cubicBezTo>
                <a:close/>
              </a:path>
              <a:path w="4115797" h="2831544" stroke="0" extrusionOk="0">
                <a:moveTo>
                  <a:pt x="0" y="0"/>
                </a:moveTo>
                <a:cubicBezTo>
                  <a:pt x="257914" y="-23010"/>
                  <a:pt x="290438" y="58968"/>
                  <a:pt x="546813" y="0"/>
                </a:cubicBezTo>
                <a:cubicBezTo>
                  <a:pt x="803188" y="-58968"/>
                  <a:pt x="922276" y="2434"/>
                  <a:pt x="1052468" y="0"/>
                </a:cubicBezTo>
                <a:cubicBezTo>
                  <a:pt x="1182660" y="-2434"/>
                  <a:pt x="1442750" y="20154"/>
                  <a:pt x="1681597" y="0"/>
                </a:cubicBezTo>
                <a:cubicBezTo>
                  <a:pt x="1920444" y="-20154"/>
                  <a:pt x="1993420" y="2797"/>
                  <a:pt x="2269568" y="0"/>
                </a:cubicBezTo>
                <a:cubicBezTo>
                  <a:pt x="2545716" y="-2797"/>
                  <a:pt x="2540682" y="23472"/>
                  <a:pt x="2734065" y="0"/>
                </a:cubicBezTo>
                <a:cubicBezTo>
                  <a:pt x="2927448" y="-23472"/>
                  <a:pt x="3065502" y="8607"/>
                  <a:pt x="3198562" y="0"/>
                </a:cubicBezTo>
                <a:cubicBezTo>
                  <a:pt x="3331622" y="-8607"/>
                  <a:pt x="3883912" y="106771"/>
                  <a:pt x="4115797" y="0"/>
                </a:cubicBezTo>
                <a:cubicBezTo>
                  <a:pt x="4151634" y="182926"/>
                  <a:pt x="4082159" y="316781"/>
                  <a:pt x="4115797" y="481362"/>
                </a:cubicBezTo>
                <a:cubicBezTo>
                  <a:pt x="4149435" y="645943"/>
                  <a:pt x="4090803" y="839778"/>
                  <a:pt x="4115797" y="991040"/>
                </a:cubicBezTo>
                <a:cubicBezTo>
                  <a:pt x="4140791" y="1142302"/>
                  <a:pt x="4095048" y="1364360"/>
                  <a:pt x="4115797" y="1529034"/>
                </a:cubicBezTo>
                <a:cubicBezTo>
                  <a:pt x="4136546" y="1693708"/>
                  <a:pt x="4115683" y="1835128"/>
                  <a:pt x="4115797" y="2067027"/>
                </a:cubicBezTo>
                <a:cubicBezTo>
                  <a:pt x="4115911" y="2298926"/>
                  <a:pt x="4108728" y="2676137"/>
                  <a:pt x="4115797" y="2831544"/>
                </a:cubicBezTo>
                <a:cubicBezTo>
                  <a:pt x="3916340" y="2843346"/>
                  <a:pt x="3692970" y="2783790"/>
                  <a:pt x="3527826" y="2831544"/>
                </a:cubicBezTo>
                <a:cubicBezTo>
                  <a:pt x="3362682" y="2879298"/>
                  <a:pt x="3210265" y="2796954"/>
                  <a:pt x="2981013" y="2831544"/>
                </a:cubicBezTo>
                <a:cubicBezTo>
                  <a:pt x="2751761" y="2866134"/>
                  <a:pt x="2699707" y="2810023"/>
                  <a:pt x="2516516" y="2831544"/>
                </a:cubicBezTo>
                <a:cubicBezTo>
                  <a:pt x="2333325" y="2853065"/>
                  <a:pt x="2154276" y="2793264"/>
                  <a:pt x="2010861" y="2831544"/>
                </a:cubicBezTo>
                <a:cubicBezTo>
                  <a:pt x="1867446" y="2869824"/>
                  <a:pt x="1703249" y="2772698"/>
                  <a:pt x="1464048" y="2831544"/>
                </a:cubicBezTo>
                <a:cubicBezTo>
                  <a:pt x="1224847" y="2890390"/>
                  <a:pt x="991260" y="2754225"/>
                  <a:pt x="793761" y="2831544"/>
                </a:cubicBezTo>
                <a:cubicBezTo>
                  <a:pt x="596262" y="2908863"/>
                  <a:pt x="192575" y="2808034"/>
                  <a:pt x="0" y="2831544"/>
                </a:cubicBezTo>
                <a:cubicBezTo>
                  <a:pt x="-34058" y="2598916"/>
                  <a:pt x="33347" y="2408691"/>
                  <a:pt x="0" y="2265235"/>
                </a:cubicBezTo>
                <a:cubicBezTo>
                  <a:pt x="-33347" y="2121779"/>
                  <a:pt x="31076" y="1898873"/>
                  <a:pt x="0" y="1783873"/>
                </a:cubicBezTo>
                <a:cubicBezTo>
                  <a:pt x="-31076" y="1668873"/>
                  <a:pt x="37523" y="1407664"/>
                  <a:pt x="0" y="1302510"/>
                </a:cubicBezTo>
                <a:cubicBezTo>
                  <a:pt x="-37523" y="1197356"/>
                  <a:pt x="41011" y="829544"/>
                  <a:pt x="0" y="679571"/>
                </a:cubicBezTo>
                <a:cubicBezTo>
                  <a:pt x="-41011" y="529598"/>
                  <a:pt x="38859" y="186436"/>
                  <a:pt x="0" y="0"/>
                </a:cubicBezTo>
                <a:close/>
              </a:path>
            </a:pathLst>
          </a:custGeom>
          <a:ln>
            <a:extLst>
              <a:ext uri="{C807C97D-BFC1-408E-A445-0C87EB9F89A2}">
                <ask:lineSketchStyleProps xmlns:ask="http://schemas.microsoft.com/office/drawing/2018/sketchyshapes" sd="3311401161">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a:latin typeface="Century Gothic" panose="020B0502020202020204" pitchFamily="34" charset="0"/>
              </a:rPr>
              <a:t>CONGRATULATIONS on completing the Hemlock Bluffs Junior Explorer Program! We hope that you have learned a lot and that you had fun completing the activities in this booklet. You are now a Junior Explorer! Take your completed booklet to the front desk in the Stevens Nature Center to receive your prize. Be sure to write your name in the Junior Explorer log and tell your friends about the program!</a:t>
            </a:r>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94BCD560-C4D3-4F2A-BB28-2B49697CA390}"/>
              </a:ext>
            </a:extLst>
          </p:cNvPr>
          <p:cNvPicPr>
            <a:picLocks noChangeAspect="1"/>
          </p:cNvPicPr>
          <p:nvPr/>
        </p:nvPicPr>
        <p:blipFill>
          <a:blip r:embed="rId2"/>
          <a:stretch>
            <a:fillRect/>
          </a:stretch>
        </p:blipFill>
        <p:spPr>
          <a:xfrm>
            <a:off x="1200150" y="6227270"/>
            <a:ext cx="3162614" cy="1133476"/>
          </a:xfrm>
          <a:prstGeom prst="rect">
            <a:avLst/>
          </a:prstGeom>
        </p:spPr>
      </p:pic>
      <p:pic>
        <p:nvPicPr>
          <p:cNvPr id="6" name="Picture 5">
            <a:extLst>
              <a:ext uri="{FF2B5EF4-FFF2-40B4-BE49-F238E27FC236}">
                <a16:creationId xmlns:a16="http://schemas.microsoft.com/office/drawing/2014/main" id="{55E9A1F5-4CB0-412A-8C9C-FCFF4439CF8B}"/>
              </a:ext>
            </a:extLst>
          </p:cNvPr>
          <p:cNvPicPr>
            <a:picLocks noChangeAspect="1"/>
          </p:cNvPicPr>
          <p:nvPr/>
        </p:nvPicPr>
        <p:blipFill>
          <a:blip r:embed="rId3"/>
          <a:stretch>
            <a:fillRect/>
          </a:stretch>
        </p:blipFill>
        <p:spPr>
          <a:xfrm>
            <a:off x="5695638" y="4266590"/>
            <a:ext cx="3714445" cy="2862182"/>
          </a:xfrm>
          <a:prstGeom prst="rect">
            <a:avLst/>
          </a:prstGeom>
        </p:spPr>
      </p:pic>
    </p:spTree>
    <p:extLst>
      <p:ext uri="{BB962C8B-B14F-4D97-AF65-F5344CB8AC3E}">
        <p14:creationId xmlns:p14="http://schemas.microsoft.com/office/powerpoint/2010/main" val="381920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2" name="TextBox 1">
            <a:extLst>
              <a:ext uri="{FF2B5EF4-FFF2-40B4-BE49-F238E27FC236}">
                <a16:creationId xmlns:a16="http://schemas.microsoft.com/office/drawing/2014/main" id="{FC45340A-96FD-40C6-B982-E90D174BC3D1}"/>
              </a:ext>
            </a:extLst>
          </p:cNvPr>
          <p:cNvSpPr txBox="1"/>
          <p:nvPr/>
        </p:nvSpPr>
        <p:spPr>
          <a:xfrm>
            <a:off x="263054" y="27976"/>
            <a:ext cx="541928" cy="406265"/>
          </a:xfrm>
          <a:prstGeom prst="rect">
            <a:avLst/>
          </a:prstGeom>
          <a:noFill/>
        </p:spPr>
        <p:txBody>
          <a:bodyPr wrap="square" rtlCol="0">
            <a:spAutoFit/>
          </a:bodyPr>
          <a:lstStyle/>
          <a:p>
            <a:r>
              <a:rPr lang="en-US" sz="2040" dirty="0"/>
              <a:t>18</a:t>
            </a:r>
          </a:p>
        </p:txBody>
      </p:sp>
      <p:sp>
        <p:nvSpPr>
          <p:cNvPr id="14" name="TextBox 13">
            <a:extLst>
              <a:ext uri="{FF2B5EF4-FFF2-40B4-BE49-F238E27FC236}">
                <a16:creationId xmlns:a16="http://schemas.microsoft.com/office/drawing/2014/main" id="{E678CF30-BF3E-4297-ACFF-B16A656679D8}"/>
              </a:ext>
            </a:extLst>
          </p:cNvPr>
          <p:cNvSpPr txBox="1"/>
          <p:nvPr/>
        </p:nvSpPr>
        <p:spPr>
          <a:xfrm>
            <a:off x="9516472" y="9784"/>
            <a:ext cx="541928" cy="406265"/>
          </a:xfrm>
          <a:prstGeom prst="rect">
            <a:avLst/>
          </a:prstGeom>
          <a:noFill/>
        </p:spPr>
        <p:txBody>
          <a:bodyPr wrap="square" rtlCol="0">
            <a:spAutoFit/>
          </a:bodyPr>
          <a:lstStyle/>
          <a:p>
            <a:r>
              <a:rPr lang="en-US" sz="2040" dirty="0"/>
              <a:t>3</a:t>
            </a:r>
          </a:p>
        </p:txBody>
      </p:sp>
      <p:sp>
        <p:nvSpPr>
          <p:cNvPr id="4" name="TextBox 3">
            <a:extLst>
              <a:ext uri="{FF2B5EF4-FFF2-40B4-BE49-F238E27FC236}">
                <a16:creationId xmlns:a16="http://schemas.microsoft.com/office/drawing/2014/main" id="{0A13913B-C478-493E-9ED4-A8AEC7B2B85D}"/>
              </a:ext>
            </a:extLst>
          </p:cNvPr>
          <p:cNvSpPr txBox="1"/>
          <p:nvPr/>
        </p:nvSpPr>
        <p:spPr>
          <a:xfrm>
            <a:off x="5715440" y="515043"/>
            <a:ext cx="3904231" cy="2554545"/>
          </a:xfrm>
          <a:custGeom>
            <a:avLst/>
            <a:gdLst>
              <a:gd name="connsiteX0" fmla="*/ 0 w 3904231"/>
              <a:gd name="connsiteY0" fmla="*/ 0 h 2554545"/>
              <a:gd name="connsiteX1" fmla="*/ 440620 w 3904231"/>
              <a:gd name="connsiteY1" fmla="*/ 0 h 2554545"/>
              <a:gd name="connsiteX2" fmla="*/ 1037410 w 3904231"/>
              <a:gd name="connsiteY2" fmla="*/ 0 h 2554545"/>
              <a:gd name="connsiteX3" fmla="*/ 1517073 w 3904231"/>
              <a:gd name="connsiteY3" fmla="*/ 0 h 2554545"/>
              <a:gd name="connsiteX4" fmla="*/ 2113862 w 3904231"/>
              <a:gd name="connsiteY4" fmla="*/ 0 h 2554545"/>
              <a:gd name="connsiteX5" fmla="*/ 2632567 w 3904231"/>
              <a:gd name="connsiteY5" fmla="*/ 0 h 2554545"/>
              <a:gd name="connsiteX6" fmla="*/ 3268399 w 3904231"/>
              <a:gd name="connsiteY6" fmla="*/ 0 h 2554545"/>
              <a:gd name="connsiteX7" fmla="*/ 3904231 w 3904231"/>
              <a:gd name="connsiteY7" fmla="*/ 0 h 2554545"/>
              <a:gd name="connsiteX8" fmla="*/ 3904231 w 3904231"/>
              <a:gd name="connsiteY8" fmla="*/ 536454 h 2554545"/>
              <a:gd name="connsiteX9" fmla="*/ 3904231 w 3904231"/>
              <a:gd name="connsiteY9" fmla="*/ 970727 h 2554545"/>
              <a:gd name="connsiteX10" fmla="*/ 3904231 w 3904231"/>
              <a:gd name="connsiteY10" fmla="*/ 1507182 h 2554545"/>
              <a:gd name="connsiteX11" fmla="*/ 3904231 w 3904231"/>
              <a:gd name="connsiteY11" fmla="*/ 2043636 h 2554545"/>
              <a:gd name="connsiteX12" fmla="*/ 3904231 w 3904231"/>
              <a:gd name="connsiteY12" fmla="*/ 2554545 h 2554545"/>
              <a:gd name="connsiteX13" fmla="*/ 3346484 w 3904231"/>
              <a:gd name="connsiteY13" fmla="*/ 2554545 h 2554545"/>
              <a:gd name="connsiteX14" fmla="*/ 2749694 w 3904231"/>
              <a:gd name="connsiteY14" fmla="*/ 2554545 h 2554545"/>
              <a:gd name="connsiteX15" fmla="*/ 2309074 w 3904231"/>
              <a:gd name="connsiteY15" fmla="*/ 2554545 h 2554545"/>
              <a:gd name="connsiteX16" fmla="*/ 1868453 w 3904231"/>
              <a:gd name="connsiteY16" fmla="*/ 2554545 h 2554545"/>
              <a:gd name="connsiteX17" fmla="*/ 1271664 w 3904231"/>
              <a:gd name="connsiteY17" fmla="*/ 2554545 h 2554545"/>
              <a:gd name="connsiteX18" fmla="*/ 792001 w 3904231"/>
              <a:gd name="connsiteY18" fmla="*/ 2554545 h 2554545"/>
              <a:gd name="connsiteX19" fmla="*/ 0 w 3904231"/>
              <a:gd name="connsiteY19" fmla="*/ 2554545 h 2554545"/>
              <a:gd name="connsiteX20" fmla="*/ 0 w 3904231"/>
              <a:gd name="connsiteY20" fmla="*/ 2094727 h 2554545"/>
              <a:gd name="connsiteX21" fmla="*/ 0 w 3904231"/>
              <a:gd name="connsiteY21" fmla="*/ 1532727 h 2554545"/>
              <a:gd name="connsiteX22" fmla="*/ 0 w 3904231"/>
              <a:gd name="connsiteY22" fmla="*/ 970727 h 2554545"/>
              <a:gd name="connsiteX23" fmla="*/ 0 w 3904231"/>
              <a:gd name="connsiteY2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04231" h="2554545" fill="none" extrusionOk="0">
                <a:moveTo>
                  <a:pt x="0" y="0"/>
                </a:moveTo>
                <a:cubicBezTo>
                  <a:pt x="118925" y="-23485"/>
                  <a:pt x="298223" y="23769"/>
                  <a:pt x="440620" y="0"/>
                </a:cubicBezTo>
                <a:cubicBezTo>
                  <a:pt x="583017" y="-23769"/>
                  <a:pt x="867650" y="2788"/>
                  <a:pt x="1037410" y="0"/>
                </a:cubicBezTo>
                <a:cubicBezTo>
                  <a:pt x="1207170" y="-2788"/>
                  <a:pt x="1365806" y="9579"/>
                  <a:pt x="1517073" y="0"/>
                </a:cubicBezTo>
                <a:cubicBezTo>
                  <a:pt x="1668340" y="-9579"/>
                  <a:pt x="1988787" y="45055"/>
                  <a:pt x="2113862" y="0"/>
                </a:cubicBezTo>
                <a:cubicBezTo>
                  <a:pt x="2238937" y="-45055"/>
                  <a:pt x="2383495" y="10339"/>
                  <a:pt x="2632567" y="0"/>
                </a:cubicBezTo>
                <a:cubicBezTo>
                  <a:pt x="2881640" y="-10339"/>
                  <a:pt x="3088705" y="14384"/>
                  <a:pt x="3268399" y="0"/>
                </a:cubicBezTo>
                <a:cubicBezTo>
                  <a:pt x="3448093" y="-14384"/>
                  <a:pt x="3628413" y="474"/>
                  <a:pt x="3904231" y="0"/>
                </a:cubicBezTo>
                <a:cubicBezTo>
                  <a:pt x="3955826" y="156919"/>
                  <a:pt x="3852612" y="330366"/>
                  <a:pt x="3904231" y="536454"/>
                </a:cubicBezTo>
                <a:cubicBezTo>
                  <a:pt x="3955850" y="742542"/>
                  <a:pt x="3859333" y="860400"/>
                  <a:pt x="3904231" y="970727"/>
                </a:cubicBezTo>
                <a:cubicBezTo>
                  <a:pt x="3949129" y="1081054"/>
                  <a:pt x="3881701" y="1303647"/>
                  <a:pt x="3904231" y="1507182"/>
                </a:cubicBezTo>
                <a:cubicBezTo>
                  <a:pt x="3926761" y="1710717"/>
                  <a:pt x="3886985" y="1798203"/>
                  <a:pt x="3904231" y="2043636"/>
                </a:cubicBezTo>
                <a:cubicBezTo>
                  <a:pt x="3921477" y="2289069"/>
                  <a:pt x="3853450" y="2391232"/>
                  <a:pt x="3904231" y="2554545"/>
                </a:cubicBezTo>
                <a:cubicBezTo>
                  <a:pt x="3716088" y="2568439"/>
                  <a:pt x="3570713" y="2546549"/>
                  <a:pt x="3346484" y="2554545"/>
                </a:cubicBezTo>
                <a:cubicBezTo>
                  <a:pt x="3122255" y="2562541"/>
                  <a:pt x="2967096" y="2530100"/>
                  <a:pt x="2749694" y="2554545"/>
                </a:cubicBezTo>
                <a:cubicBezTo>
                  <a:pt x="2532292" y="2578990"/>
                  <a:pt x="2454119" y="2552429"/>
                  <a:pt x="2309074" y="2554545"/>
                </a:cubicBezTo>
                <a:cubicBezTo>
                  <a:pt x="2164029" y="2556661"/>
                  <a:pt x="1962751" y="2537489"/>
                  <a:pt x="1868453" y="2554545"/>
                </a:cubicBezTo>
                <a:cubicBezTo>
                  <a:pt x="1774155" y="2571601"/>
                  <a:pt x="1406837" y="2548011"/>
                  <a:pt x="1271664" y="2554545"/>
                </a:cubicBezTo>
                <a:cubicBezTo>
                  <a:pt x="1136491" y="2561079"/>
                  <a:pt x="914068" y="2512634"/>
                  <a:pt x="792001" y="2554545"/>
                </a:cubicBezTo>
                <a:cubicBezTo>
                  <a:pt x="669934" y="2596456"/>
                  <a:pt x="246906" y="2477891"/>
                  <a:pt x="0" y="2554545"/>
                </a:cubicBezTo>
                <a:cubicBezTo>
                  <a:pt x="-30147" y="2347571"/>
                  <a:pt x="54326" y="2269345"/>
                  <a:pt x="0" y="2094727"/>
                </a:cubicBezTo>
                <a:cubicBezTo>
                  <a:pt x="-54326" y="1920109"/>
                  <a:pt x="29073" y="1792929"/>
                  <a:pt x="0" y="1532727"/>
                </a:cubicBezTo>
                <a:cubicBezTo>
                  <a:pt x="-29073" y="1272525"/>
                  <a:pt x="52721" y="1164753"/>
                  <a:pt x="0" y="970727"/>
                </a:cubicBezTo>
                <a:cubicBezTo>
                  <a:pt x="-52721" y="776701"/>
                  <a:pt x="96188" y="452373"/>
                  <a:pt x="0" y="0"/>
                </a:cubicBezTo>
                <a:close/>
              </a:path>
              <a:path w="3904231" h="2554545" stroke="0" extrusionOk="0">
                <a:moveTo>
                  <a:pt x="0" y="0"/>
                </a:moveTo>
                <a:cubicBezTo>
                  <a:pt x="129895" y="-10146"/>
                  <a:pt x="356641" y="30523"/>
                  <a:pt x="518705" y="0"/>
                </a:cubicBezTo>
                <a:cubicBezTo>
                  <a:pt x="680769" y="-30523"/>
                  <a:pt x="778684" y="15741"/>
                  <a:pt x="998368" y="0"/>
                </a:cubicBezTo>
                <a:cubicBezTo>
                  <a:pt x="1218052" y="-15741"/>
                  <a:pt x="1447944" y="9793"/>
                  <a:pt x="1595157" y="0"/>
                </a:cubicBezTo>
                <a:cubicBezTo>
                  <a:pt x="1742370" y="-9793"/>
                  <a:pt x="1915045" y="37174"/>
                  <a:pt x="2152905" y="0"/>
                </a:cubicBezTo>
                <a:cubicBezTo>
                  <a:pt x="2390765" y="-37174"/>
                  <a:pt x="2374393" y="2796"/>
                  <a:pt x="2593525" y="0"/>
                </a:cubicBezTo>
                <a:cubicBezTo>
                  <a:pt x="2812657" y="-2796"/>
                  <a:pt x="2924522" y="13561"/>
                  <a:pt x="3034145" y="0"/>
                </a:cubicBezTo>
                <a:cubicBezTo>
                  <a:pt x="3143768" y="-13561"/>
                  <a:pt x="3531687" y="6727"/>
                  <a:pt x="3904231" y="0"/>
                </a:cubicBezTo>
                <a:cubicBezTo>
                  <a:pt x="3935038" y="196291"/>
                  <a:pt x="3880567" y="302361"/>
                  <a:pt x="3904231" y="434273"/>
                </a:cubicBezTo>
                <a:cubicBezTo>
                  <a:pt x="3927895" y="566185"/>
                  <a:pt x="3888649" y="755024"/>
                  <a:pt x="3904231" y="894091"/>
                </a:cubicBezTo>
                <a:cubicBezTo>
                  <a:pt x="3919813" y="1033158"/>
                  <a:pt x="3867262" y="1242076"/>
                  <a:pt x="3904231" y="1379454"/>
                </a:cubicBezTo>
                <a:cubicBezTo>
                  <a:pt x="3941200" y="1516832"/>
                  <a:pt x="3846193" y="1660102"/>
                  <a:pt x="3904231" y="1864818"/>
                </a:cubicBezTo>
                <a:cubicBezTo>
                  <a:pt x="3962269" y="2069534"/>
                  <a:pt x="3856908" y="2299377"/>
                  <a:pt x="3904231" y="2554545"/>
                </a:cubicBezTo>
                <a:cubicBezTo>
                  <a:pt x="3698663" y="2605708"/>
                  <a:pt x="3485407" y="2495941"/>
                  <a:pt x="3346484" y="2554545"/>
                </a:cubicBezTo>
                <a:cubicBezTo>
                  <a:pt x="3207561" y="2613149"/>
                  <a:pt x="3005575" y="2519615"/>
                  <a:pt x="2827779" y="2554545"/>
                </a:cubicBezTo>
                <a:cubicBezTo>
                  <a:pt x="2649983" y="2589475"/>
                  <a:pt x="2497392" y="2553371"/>
                  <a:pt x="2387158" y="2554545"/>
                </a:cubicBezTo>
                <a:cubicBezTo>
                  <a:pt x="2276924" y="2555719"/>
                  <a:pt x="2096476" y="2548075"/>
                  <a:pt x="1907496" y="2554545"/>
                </a:cubicBezTo>
                <a:cubicBezTo>
                  <a:pt x="1718516" y="2561015"/>
                  <a:pt x="1541796" y="2554021"/>
                  <a:pt x="1388791" y="2554545"/>
                </a:cubicBezTo>
                <a:cubicBezTo>
                  <a:pt x="1235787" y="2555069"/>
                  <a:pt x="1011961" y="2525072"/>
                  <a:pt x="752959" y="2554545"/>
                </a:cubicBezTo>
                <a:cubicBezTo>
                  <a:pt x="493957" y="2584018"/>
                  <a:pt x="216969" y="2509170"/>
                  <a:pt x="0" y="2554545"/>
                </a:cubicBezTo>
                <a:cubicBezTo>
                  <a:pt x="-37260" y="2336985"/>
                  <a:pt x="21066" y="2274105"/>
                  <a:pt x="0" y="2043636"/>
                </a:cubicBezTo>
                <a:cubicBezTo>
                  <a:pt x="-21066" y="1813167"/>
                  <a:pt x="45300" y="1766656"/>
                  <a:pt x="0" y="1609363"/>
                </a:cubicBezTo>
                <a:cubicBezTo>
                  <a:pt x="-45300" y="1452070"/>
                  <a:pt x="36385" y="1370147"/>
                  <a:pt x="0" y="1175091"/>
                </a:cubicBezTo>
                <a:cubicBezTo>
                  <a:pt x="-36385" y="980035"/>
                  <a:pt x="31868" y="826329"/>
                  <a:pt x="0" y="613091"/>
                </a:cubicBezTo>
                <a:cubicBezTo>
                  <a:pt x="-31868" y="399853"/>
                  <a:pt x="20745" y="127110"/>
                  <a:pt x="0" y="0"/>
                </a:cubicBezTo>
                <a:close/>
              </a:path>
            </a:pathLst>
          </a:custGeom>
          <a:ln>
            <a:extLst>
              <a:ext uri="{C807C97D-BFC1-408E-A445-0C87EB9F89A2}">
                <ask:lineSketchStyleProps xmlns:ask="http://schemas.microsoft.com/office/drawing/2018/sketchyshapes" sd="3311401161">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a:latin typeface="Century Gothic" panose="020B0502020202020204" pitchFamily="34" charset="0"/>
              </a:rPr>
              <a:t>Welcome to the Hemlock Bluffs Nature Preserve Junior Explorer Program! Use these fun activities to learn about nature here at the preserve and see what you can discover about nature near your home, school, or other places. We hope that by learning about nature, you will want to help conserve it for others to enjoy. </a:t>
            </a:r>
          </a:p>
        </p:txBody>
      </p:sp>
      <p:sp>
        <p:nvSpPr>
          <p:cNvPr id="6" name="TextBox 5">
            <a:extLst>
              <a:ext uri="{FF2B5EF4-FFF2-40B4-BE49-F238E27FC236}">
                <a16:creationId xmlns:a16="http://schemas.microsoft.com/office/drawing/2014/main" id="{89DFEC60-F147-4612-AE27-0EA755B135A4}"/>
              </a:ext>
            </a:extLst>
          </p:cNvPr>
          <p:cNvSpPr txBox="1"/>
          <p:nvPr/>
        </p:nvSpPr>
        <p:spPr>
          <a:xfrm>
            <a:off x="5285938" y="3308267"/>
            <a:ext cx="5096032" cy="4349973"/>
          </a:xfrm>
          <a:prstGeom prst="rect">
            <a:avLst/>
          </a:prstGeom>
          <a:noFill/>
        </p:spPr>
        <p:txBody>
          <a:bodyPr wrap="square" rtlCol="0">
            <a:spAutoFit/>
          </a:bodyPr>
          <a:lstStyle/>
          <a:p>
            <a:pPr algn="ctr"/>
            <a:r>
              <a:rPr lang="en-US" sz="2400" dirty="0">
                <a:latin typeface="Century Gothic" panose="020B0502020202020204" pitchFamily="34" charset="0"/>
              </a:rPr>
              <a:t>HOW TO BECOME A </a:t>
            </a:r>
          </a:p>
          <a:p>
            <a:pPr algn="ctr"/>
            <a:r>
              <a:rPr lang="en-US" sz="2400" dirty="0">
                <a:latin typeface="Century Gothic" panose="020B0502020202020204" pitchFamily="34" charset="0"/>
              </a:rPr>
              <a:t>JUNIOR EXPLORER</a:t>
            </a:r>
          </a:p>
          <a:p>
            <a:pPr algn="ctr"/>
            <a:endParaRPr lang="en-US" sz="1200" dirty="0">
              <a:latin typeface="Century Gothic" panose="020B0502020202020204" pitchFamily="34" charset="0"/>
            </a:endParaRPr>
          </a:p>
          <a:p>
            <a:pPr marL="518145" indent="-518145">
              <a:buAutoNum type="arabicPeriod"/>
            </a:pPr>
            <a:r>
              <a:rPr lang="en-US" dirty="0">
                <a:latin typeface="Century Gothic" panose="020B0502020202020204" pitchFamily="34" charset="0"/>
              </a:rPr>
              <a:t>Complete 8 activities in this Junior Explorer booklet, including one from each category:</a:t>
            </a:r>
          </a:p>
          <a:p>
            <a:endParaRPr lang="en-US" sz="2000" dirty="0">
              <a:latin typeface="Century Gothic" panose="020B0502020202020204" pitchFamily="34" charset="0"/>
            </a:endParaRPr>
          </a:p>
          <a:p>
            <a:pPr marL="518145" indent="-518145">
              <a:buAutoNum type="arabicPeriod"/>
            </a:pPr>
            <a:endParaRPr lang="en-US" sz="2000" dirty="0">
              <a:latin typeface="Century Gothic" panose="020B0502020202020204" pitchFamily="34" charset="0"/>
            </a:endParaRPr>
          </a:p>
          <a:p>
            <a:endParaRPr lang="en-US" sz="2000" dirty="0">
              <a:latin typeface="Century Gothic" panose="020B0502020202020204" pitchFamily="34" charset="0"/>
            </a:endParaRPr>
          </a:p>
          <a:p>
            <a:endParaRPr lang="en-US" sz="2000" dirty="0">
              <a:latin typeface="Century Gothic" panose="020B0502020202020204" pitchFamily="34" charset="0"/>
            </a:endParaRPr>
          </a:p>
          <a:p>
            <a:endParaRPr lang="en-US" sz="2000" dirty="0">
              <a:latin typeface="Century Gothic" panose="020B0502020202020204" pitchFamily="34" charset="0"/>
            </a:endParaRPr>
          </a:p>
          <a:p>
            <a:r>
              <a:rPr lang="en-US" sz="2000" dirty="0">
                <a:latin typeface="Century Gothic" panose="020B0502020202020204" pitchFamily="34" charset="0"/>
              </a:rPr>
              <a:t>2.     </a:t>
            </a:r>
            <a:r>
              <a:rPr lang="en-US" dirty="0">
                <a:latin typeface="Century Gothic" panose="020B0502020202020204" pitchFamily="34" charset="0"/>
              </a:rPr>
              <a:t>Hike Swift Creek Loop Trail. </a:t>
            </a:r>
          </a:p>
          <a:p>
            <a:r>
              <a:rPr lang="en-US" dirty="0">
                <a:latin typeface="Century Gothic" panose="020B0502020202020204" pitchFamily="34" charset="0"/>
              </a:rPr>
              <a:t>        Check this box after your hike. </a:t>
            </a:r>
          </a:p>
          <a:p>
            <a:r>
              <a:rPr lang="en-US" sz="2000" dirty="0">
                <a:latin typeface="Century Gothic" panose="020B0502020202020204" pitchFamily="34" charset="0"/>
              </a:rPr>
              <a:t>          </a:t>
            </a:r>
            <a:endParaRPr lang="en-US" sz="2267" dirty="0">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3FE77777-E3B6-4828-BDA2-3A65B9ED67AA}"/>
              </a:ext>
            </a:extLst>
          </p:cNvPr>
          <p:cNvSpPr/>
          <p:nvPr/>
        </p:nvSpPr>
        <p:spPr>
          <a:xfrm>
            <a:off x="9275248" y="6590988"/>
            <a:ext cx="583127" cy="560942"/>
          </a:xfrm>
          <a:prstGeom prst="roundRect">
            <a:avLst/>
          </a:prstGeom>
          <a:noFill/>
          <a:ln w="38100">
            <a:solidFill>
              <a:schemeClr val="accent6">
                <a:lumMod val="50000"/>
              </a:schemeClr>
            </a:solidFill>
            <a:extLst>
              <a:ext uri="{C807C97D-BFC1-408E-A445-0C87EB9F89A2}">
                <ask:lineSketchStyleProps xmlns:ask="http://schemas.microsoft.com/office/drawing/2018/sketchyshapes" sd="3636647459">
                  <a:custGeom>
                    <a:avLst/>
                    <a:gdLst>
                      <a:gd name="connsiteX0" fmla="*/ 0 w 578841"/>
                      <a:gd name="connsiteY0" fmla="*/ 95077 h 570451"/>
                      <a:gd name="connsiteX1" fmla="*/ 95077 w 578841"/>
                      <a:gd name="connsiteY1" fmla="*/ 0 h 570451"/>
                      <a:gd name="connsiteX2" fmla="*/ 483764 w 578841"/>
                      <a:gd name="connsiteY2" fmla="*/ 0 h 570451"/>
                      <a:gd name="connsiteX3" fmla="*/ 578841 w 578841"/>
                      <a:gd name="connsiteY3" fmla="*/ 95077 h 570451"/>
                      <a:gd name="connsiteX4" fmla="*/ 578841 w 578841"/>
                      <a:gd name="connsiteY4" fmla="*/ 475374 h 570451"/>
                      <a:gd name="connsiteX5" fmla="*/ 483764 w 578841"/>
                      <a:gd name="connsiteY5" fmla="*/ 570451 h 570451"/>
                      <a:gd name="connsiteX6" fmla="*/ 95077 w 578841"/>
                      <a:gd name="connsiteY6" fmla="*/ 570451 h 570451"/>
                      <a:gd name="connsiteX7" fmla="*/ 0 w 578841"/>
                      <a:gd name="connsiteY7" fmla="*/ 475374 h 570451"/>
                      <a:gd name="connsiteX8" fmla="*/ 0 w 578841"/>
                      <a:gd name="connsiteY8" fmla="*/ 95077 h 57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1" h="570451" extrusionOk="0">
                        <a:moveTo>
                          <a:pt x="0" y="95077"/>
                        </a:moveTo>
                        <a:cubicBezTo>
                          <a:pt x="3993" y="46287"/>
                          <a:pt x="53553" y="-5355"/>
                          <a:pt x="95077" y="0"/>
                        </a:cubicBezTo>
                        <a:cubicBezTo>
                          <a:pt x="222633" y="-34513"/>
                          <a:pt x="323007" y="26459"/>
                          <a:pt x="483764" y="0"/>
                        </a:cubicBezTo>
                        <a:cubicBezTo>
                          <a:pt x="528603" y="-6158"/>
                          <a:pt x="576074" y="40010"/>
                          <a:pt x="578841" y="95077"/>
                        </a:cubicBezTo>
                        <a:cubicBezTo>
                          <a:pt x="598435" y="250267"/>
                          <a:pt x="566665" y="287299"/>
                          <a:pt x="578841" y="475374"/>
                        </a:cubicBezTo>
                        <a:cubicBezTo>
                          <a:pt x="569059" y="517538"/>
                          <a:pt x="534200" y="568391"/>
                          <a:pt x="483764" y="570451"/>
                        </a:cubicBezTo>
                        <a:cubicBezTo>
                          <a:pt x="370089" y="603078"/>
                          <a:pt x="277536" y="558061"/>
                          <a:pt x="95077" y="570451"/>
                        </a:cubicBezTo>
                        <a:cubicBezTo>
                          <a:pt x="38472" y="570210"/>
                          <a:pt x="-3362" y="537870"/>
                          <a:pt x="0" y="475374"/>
                        </a:cubicBezTo>
                        <a:cubicBezTo>
                          <a:pt x="-36105" y="354133"/>
                          <a:pt x="3863" y="177206"/>
                          <a:pt x="0" y="9507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pic>
        <p:nvPicPr>
          <p:cNvPr id="12" name="Picture 11">
            <a:extLst>
              <a:ext uri="{FF2B5EF4-FFF2-40B4-BE49-F238E27FC236}">
                <a16:creationId xmlns:a16="http://schemas.microsoft.com/office/drawing/2014/main" id="{45681289-F473-43B4-BDF7-0ED4E2DECBD5}"/>
              </a:ext>
            </a:extLst>
          </p:cNvPr>
          <p:cNvPicPr>
            <a:picLocks noChangeAspect="1"/>
          </p:cNvPicPr>
          <p:nvPr/>
        </p:nvPicPr>
        <p:blipFill>
          <a:blip r:embed="rId2" cstate="print"/>
          <a:srcRect/>
          <a:stretch>
            <a:fillRect/>
          </a:stretch>
        </p:blipFill>
        <p:spPr bwMode="auto">
          <a:xfrm>
            <a:off x="5824618" y="5189677"/>
            <a:ext cx="402294" cy="388620"/>
          </a:xfrm>
          <a:prstGeom prst="rect">
            <a:avLst/>
          </a:prstGeom>
          <a:noFill/>
          <a:ln w="9525">
            <a:noFill/>
            <a:miter lim="800000"/>
            <a:headEnd/>
            <a:tailEnd/>
          </a:ln>
        </p:spPr>
      </p:pic>
      <p:pic>
        <p:nvPicPr>
          <p:cNvPr id="16" name="Picture 15">
            <a:extLst>
              <a:ext uri="{FF2B5EF4-FFF2-40B4-BE49-F238E27FC236}">
                <a16:creationId xmlns:a16="http://schemas.microsoft.com/office/drawing/2014/main" id="{3F4F7F2F-5692-4D7A-8C4B-FA0FE88E14F8}"/>
              </a:ext>
            </a:extLst>
          </p:cNvPr>
          <p:cNvPicPr>
            <a:picLocks noChangeAspect="1"/>
          </p:cNvPicPr>
          <p:nvPr/>
        </p:nvPicPr>
        <p:blipFill>
          <a:blip r:embed="rId3" cstate="print"/>
          <a:srcRect/>
          <a:stretch>
            <a:fillRect/>
          </a:stretch>
        </p:blipFill>
        <p:spPr bwMode="auto">
          <a:xfrm>
            <a:off x="8095437" y="5116224"/>
            <a:ext cx="604520" cy="367030"/>
          </a:xfrm>
          <a:prstGeom prst="rect">
            <a:avLst/>
          </a:prstGeom>
          <a:noFill/>
          <a:ln w="9525">
            <a:noFill/>
            <a:miter lim="800000"/>
            <a:headEnd/>
            <a:tailEnd/>
          </a:ln>
        </p:spPr>
      </p:pic>
      <p:pic>
        <p:nvPicPr>
          <p:cNvPr id="17" name="Picture 16">
            <a:extLst>
              <a:ext uri="{FF2B5EF4-FFF2-40B4-BE49-F238E27FC236}">
                <a16:creationId xmlns:a16="http://schemas.microsoft.com/office/drawing/2014/main" id="{A5FFFB80-8A78-4A50-A171-D20668B8BFDF}"/>
              </a:ext>
            </a:extLst>
          </p:cNvPr>
          <p:cNvPicPr>
            <a:picLocks noChangeAspect="1"/>
          </p:cNvPicPr>
          <p:nvPr/>
        </p:nvPicPr>
        <p:blipFill>
          <a:blip r:embed="rId4" cstate="print"/>
          <a:srcRect/>
          <a:stretch>
            <a:fillRect/>
          </a:stretch>
        </p:blipFill>
        <p:spPr bwMode="auto">
          <a:xfrm>
            <a:off x="8668850" y="5605778"/>
            <a:ext cx="385741" cy="496570"/>
          </a:xfrm>
          <a:prstGeom prst="rect">
            <a:avLst/>
          </a:prstGeom>
          <a:noFill/>
          <a:ln w="9525">
            <a:noFill/>
            <a:miter lim="800000"/>
            <a:headEnd/>
            <a:tailEnd/>
          </a:ln>
        </p:spPr>
      </p:pic>
      <p:pic>
        <p:nvPicPr>
          <p:cNvPr id="18" name="Picture 17">
            <a:extLst>
              <a:ext uri="{FF2B5EF4-FFF2-40B4-BE49-F238E27FC236}">
                <a16:creationId xmlns:a16="http://schemas.microsoft.com/office/drawing/2014/main" id="{B6FDAE14-72BD-4398-820C-55BBEA7BBA50}"/>
              </a:ext>
            </a:extLst>
          </p:cNvPr>
          <p:cNvPicPr>
            <a:picLocks noChangeAspect="1"/>
          </p:cNvPicPr>
          <p:nvPr/>
        </p:nvPicPr>
        <p:blipFill>
          <a:blip r:embed="rId5" cstate="print"/>
          <a:srcRect/>
          <a:stretch>
            <a:fillRect/>
          </a:stretch>
        </p:blipFill>
        <p:spPr bwMode="auto">
          <a:xfrm>
            <a:off x="7524430" y="5923521"/>
            <a:ext cx="364871" cy="474980"/>
          </a:xfrm>
          <a:prstGeom prst="rect">
            <a:avLst/>
          </a:prstGeom>
          <a:noFill/>
          <a:ln w="9525">
            <a:noFill/>
            <a:miter lim="800000"/>
            <a:headEnd/>
            <a:tailEnd/>
          </a:ln>
        </p:spPr>
      </p:pic>
      <p:pic>
        <p:nvPicPr>
          <p:cNvPr id="19" name="Graphic 18" descr="Hike with solid fill">
            <a:extLst>
              <a:ext uri="{FF2B5EF4-FFF2-40B4-BE49-F238E27FC236}">
                <a16:creationId xmlns:a16="http://schemas.microsoft.com/office/drawing/2014/main" id="{6AB4C196-40A9-40F7-8598-1EAF749D4A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08492" y="6006502"/>
            <a:ext cx="517273" cy="517273"/>
          </a:xfrm>
          <a:prstGeom prst="rect">
            <a:avLst/>
          </a:prstGeom>
        </p:spPr>
      </p:pic>
      <p:sp>
        <p:nvSpPr>
          <p:cNvPr id="3" name="TextBox 2">
            <a:extLst>
              <a:ext uri="{FF2B5EF4-FFF2-40B4-BE49-F238E27FC236}">
                <a16:creationId xmlns:a16="http://schemas.microsoft.com/office/drawing/2014/main" id="{4AFAC8E3-31F1-4D20-A02E-BEF778A524F9}"/>
              </a:ext>
            </a:extLst>
          </p:cNvPr>
          <p:cNvSpPr txBox="1"/>
          <p:nvPr/>
        </p:nvSpPr>
        <p:spPr>
          <a:xfrm>
            <a:off x="6317072" y="5131439"/>
            <a:ext cx="1203001" cy="523220"/>
          </a:xfrm>
          <a:prstGeom prst="rect">
            <a:avLst/>
          </a:prstGeom>
          <a:noFill/>
        </p:spPr>
        <p:txBody>
          <a:bodyPr wrap="square" rtlCol="0">
            <a:spAutoFit/>
          </a:bodyPr>
          <a:lstStyle/>
          <a:p>
            <a:r>
              <a:rPr lang="en-US" sz="1400" dirty="0"/>
              <a:t>Around the nature center</a:t>
            </a:r>
          </a:p>
        </p:txBody>
      </p:sp>
      <p:sp>
        <p:nvSpPr>
          <p:cNvPr id="28" name="TextBox 27">
            <a:extLst>
              <a:ext uri="{FF2B5EF4-FFF2-40B4-BE49-F238E27FC236}">
                <a16:creationId xmlns:a16="http://schemas.microsoft.com/office/drawing/2014/main" id="{C05E1F2A-C461-4348-A32B-CA8D49E71F60}"/>
              </a:ext>
            </a:extLst>
          </p:cNvPr>
          <p:cNvSpPr txBox="1"/>
          <p:nvPr/>
        </p:nvSpPr>
        <p:spPr>
          <a:xfrm>
            <a:off x="5967184" y="6042655"/>
            <a:ext cx="1203001" cy="307777"/>
          </a:xfrm>
          <a:prstGeom prst="rect">
            <a:avLst/>
          </a:prstGeom>
          <a:noFill/>
        </p:spPr>
        <p:txBody>
          <a:bodyPr wrap="square" rtlCol="0">
            <a:spAutoFit/>
          </a:bodyPr>
          <a:lstStyle/>
          <a:p>
            <a:r>
              <a:rPr lang="en-US" sz="1400" dirty="0"/>
              <a:t>On the trails</a:t>
            </a:r>
          </a:p>
        </p:txBody>
      </p:sp>
      <p:sp>
        <p:nvSpPr>
          <p:cNvPr id="29" name="TextBox 28">
            <a:extLst>
              <a:ext uri="{FF2B5EF4-FFF2-40B4-BE49-F238E27FC236}">
                <a16:creationId xmlns:a16="http://schemas.microsoft.com/office/drawing/2014/main" id="{38652E8A-C39C-45D8-A2C5-9DB5646A5246}"/>
              </a:ext>
            </a:extLst>
          </p:cNvPr>
          <p:cNvSpPr txBox="1"/>
          <p:nvPr/>
        </p:nvSpPr>
        <p:spPr>
          <a:xfrm>
            <a:off x="8655374" y="5076210"/>
            <a:ext cx="1203001" cy="307777"/>
          </a:xfrm>
          <a:prstGeom prst="rect">
            <a:avLst/>
          </a:prstGeom>
          <a:noFill/>
        </p:spPr>
        <p:txBody>
          <a:bodyPr wrap="square" rtlCol="0">
            <a:spAutoFit/>
          </a:bodyPr>
          <a:lstStyle/>
          <a:p>
            <a:r>
              <a:rPr lang="en-US" sz="1400" dirty="0"/>
              <a:t>Wildlife</a:t>
            </a:r>
          </a:p>
        </p:txBody>
      </p:sp>
      <p:sp>
        <p:nvSpPr>
          <p:cNvPr id="30" name="TextBox 29">
            <a:extLst>
              <a:ext uri="{FF2B5EF4-FFF2-40B4-BE49-F238E27FC236}">
                <a16:creationId xmlns:a16="http://schemas.microsoft.com/office/drawing/2014/main" id="{FDB99384-2DFA-464B-B7DF-5406A20C9A6F}"/>
              </a:ext>
            </a:extLst>
          </p:cNvPr>
          <p:cNvSpPr txBox="1"/>
          <p:nvPr/>
        </p:nvSpPr>
        <p:spPr>
          <a:xfrm>
            <a:off x="9057799" y="5726304"/>
            <a:ext cx="1203001" cy="307777"/>
          </a:xfrm>
          <a:prstGeom prst="rect">
            <a:avLst/>
          </a:prstGeom>
          <a:noFill/>
        </p:spPr>
        <p:txBody>
          <a:bodyPr wrap="square" rtlCol="0">
            <a:spAutoFit/>
          </a:bodyPr>
          <a:lstStyle/>
          <a:p>
            <a:r>
              <a:rPr lang="en-US" sz="1400" dirty="0"/>
              <a:t>Plants</a:t>
            </a:r>
          </a:p>
        </p:txBody>
      </p:sp>
      <p:sp>
        <p:nvSpPr>
          <p:cNvPr id="31" name="TextBox 30">
            <a:extLst>
              <a:ext uri="{FF2B5EF4-FFF2-40B4-BE49-F238E27FC236}">
                <a16:creationId xmlns:a16="http://schemas.microsoft.com/office/drawing/2014/main" id="{2FC54F4F-264D-4A18-BF7C-CE4C5FB15B8B}"/>
              </a:ext>
            </a:extLst>
          </p:cNvPr>
          <p:cNvSpPr txBox="1"/>
          <p:nvPr/>
        </p:nvSpPr>
        <p:spPr>
          <a:xfrm>
            <a:off x="7853304" y="6112314"/>
            <a:ext cx="1203001" cy="307777"/>
          </a:xfrm>
          <a:prstGeom prst="rect">
            <a:avLst/>
          </a:prstGeom>
          <a:noFill/>
        </p:spPr>
        <p:txBody>
          <a:bodyPr wrap="square" rtlCol="0">
            <a:spAutoFit/>
          </a:bodyPr>
          <a:lstStyle/>
          <a:p>
            <a:r>
              <a:rPr lang="en-US" sz="1400" dirty="0"/>
              <a:t>Reflection</a:t>
            </a:r>
          </a:p>
        </p:txBody>
      </p:sp>
      <p:sp>
        <p:nvSpPr>
          <p:cNvPr id="21" name="TextBox 20">
            <a:extLst>
              <a:ext uri="{FF2B5EF4-FFF2-40B4-BE49-F238E27FC236}">
                <a16:creationId xmlns:a16="http://schemas.microsoft.com/office/drawing/2014/main" id="{8C5CE54C-1D18-44D3-A394-BFB7BE0F477B}"/>
              </a:ext>
            </a:extLst>
          </p:cNvPr>
          <p:cNvSpPr txBox="1"/>
          <p:nvPr/>
        </p:nvSpPr>
        <p:spPr>
          <a:xfrm>
            <a:off x="1561662" y="434241"/>
            <a:ext cx="372427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reflection</a:t>
            </a:r>
            <a:endParaRPr lang="en-US" dirty="0"/>
          </a:p>
        </p:txBody>
      </p:sp>
      <p:pic>
        <p:nvPicPr>
          <p:cNvPr id="22" name="Picture 21">
            <a:extLst>
              <a:ext uri="{FF2B5EF4-FFF2-40B4-BE49-F238E27FC236}">
                <a16:creationId xmlns:a16="http://schemas.microsoft.com/office/drawing/2014/main" id="{24650617-CF33-4BD4-B9C6-D859B29ED775}"/>
              </a:ext>
            </a:extLst>
          </p:cNvPr>
          <p:cNvPicPr>
            <a:picLocks noChangeAspect="1"/>
          </p:cNvPicPr>
          <p:nvPr/>
        </p:nvPicPr>
        <p:blipFill>
          <a:blip r:embed="rId5" cstate="print"/>
          <a:srcRect/>
          <a:stretch>
            <a:fillRect/>
          </a:stretch>
        </p:blipFill>
        <p:spPr bwMode="auto">
          <a:xfrm>
            <a:off x="953519" y="434241"/>
            <a:ext cx="364871" cy="474980"/>
          </a:xfrm>
          <a:prstGeom prst="rect">
            <a:avLst/>
          </a:prstGeom>
          <a:noFill/>
          <a:ln w="9525">
            <a:noFill/>
            <a:miter lim="800000"/>
            <a:headEnd/>
            <a:tailEnd/>
          </a:ln>
        </p:spPr>
      </p:pic>
      <p:sp>
        <p:nvSpPr>
          <p:cNvPr id="23" name="TextBox 22">
            <a:extLst>
              <a:ext uri="{FF2B5EF4-FFF2-40B4-BE49-F238E27FC236}">
                <a16:creationId xmlns:a16="http://schemas.microsoft.com/office/drawing/2014/main" id="{0F1E1956-06CC-4318-845E-4489ABE7AC0F}"/>
              </a:ext>
            </a:extLst>
          </p:cNvPr>
          <p:cNvSpPr txBox="1"/>
          <p:nvPr/>
        </p:nvSpPr>
        <p:spPr>
          <a:xfrm>
            <a:off x="438729" y="1076845"/>
            <a:ext cx="4413285" cy="738664"/>
          </a:xfrm>
          <a:prstGeom prst="rect">
            <a:avLst/>
          </a:prstGeom>
          <a:noFill/>
        </p:spPr>
        <p:txBody>
          <a:bodyPr wrap="square" rtlCol="0">
            <a:spAutoFit/>
          </a:bodyPr>
          <a:lstStyle/>
          <a:p>
            <a:r>
              <a:rPr lang="en-US" sz="1400" dirty="0">
                <a:effectLst/>
                <a:latin typeface="Century Gothic" panose="020B0502020202020204" pitchFamily="34" charset="0"/>
                <a:ea typeface="Calibri" panose="020F0502020204030204" pitchFamily="34" charset="0"/>
                <a:cs typeface="Corbel" panose="020B0503020204020204" pitchFamily="34" charset="0"/>
              </a:rPr>
              <a:t>Use this space to write a story or draw a picture based on everything you saw and learned at the nature preserve today.</a:t>
            </a:r>
            <a:endParaRPr lang="en-US" sz="1400" dirty="0"/>
          </a:p>
        </p:txBody>
      </p:sp>
    </p:spTree>
    <p:extLst>
      <p:ext uri="{BB962C8B-B14F-4D97-AF65-F5344CB8AC3E}">
        <p14:creationId xmlns:p14="http://schemas.microsoft.com/office/powerpoint/2010/main" val="4029993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2" name="TextBox 1">
            <a:extLst>
              <a:ext uri="{FF2B5EF4-FFF2-40B4-BE49-F238E27FC236}">
                <a16:creationId xmlns:a16="http://schemas.microsoft.com/office/drawing/2014/main" id="{FC45340A-96FD-40C6-B982-E90D174BC3D1}"/>
              </a:ext>
            </a:extLst>
          </p:cNvPr>
          <p:cNvSpPr txBox="1"/>
          <p:nvPr/>
        </p:nvSpPr>
        <p:spPr>
          <a:xfrm>
            <a:off x="357670" y="9784"/>
            <a:ext cx="541928" cy="406265"/>
          </a:xfrm>
          <a:prstGeom prst="rect">
            <a:avLst/>
          </a:prstGeom>
          <a:noFill/>
        </p:spPr>
        <p:txBody>
          <a:bodyPr wrap="square" rtlCol="0">
            <a:spAutoFit/>
          </a:bodyPr>
          <a:lstStyle/>
          <a:p>
            <a:r>
              <a:rPr lang="en-US" sz="2040" dirty="0"/>
              <a:t>4</a:t>
            </a:r>
          </a:p>
        </p:txBody>
      </p:sp>
      <p:sp>
        <p:nvSpPr>
          <p:cNvPr id="14" name="TextBox 13">
            <a:extLst>
              <a:ext uri="{FF2B5EF4-FFF2-40B4-BE49-F238E27FC236}">
                <a16:creationId xmlns:a16="http://schemas.microsoft.com/office/drawing/2014/main" id="{E678CF30-BF3E-4297-ACFF-B16A656679D8}"/>
              </a:ext>
            </a:extLst>
          </p:cNvPr>
          <p:cNvSpPr txBox="1"/>
          <p:nvPr/>
        </p:nvSpPr>
        <p:spPr>
          <a:xfrm>
            <a:off x="9411161" y="0"/>
            <a:ext cx="541928" cy="406265"/>
          </a:xfrm>
          <a:prstGeom prst="rect">
            <a:avLst/>
          </a:prstGeom>
          <a:noFill/>
        </p:spPr>
        <p:txBody>
          <a:bodyPr wrap="square" rtlCol="0">
            <a:spAutoFit/>
          </a:bodyPr>
          <a:lstStyle/>
          <a:p>
            <a:r>
              <a:rPr lang="en-US" sz="2040" dirty="0"/>
              <a:t>17</a:t>
            </a:r>
          </a:p>
        </p:txBody>
      </p:sp>
      <p:sp>
        <p:nvSpPr>
          <p:cNvPr id="4" name="TextBox 3">
            <a:extLst>
              <a:ext uri="{FF2B5EF4-FFF2-40B4-BE49-F238E27FC236}">
                <a16:creationId xmlns:a16="http://schemas.microsoft.com/office/drawing/2014/main" id="{B4A11D79-379E-4723-96B4-85DAF26B0333}"/>
              </a:ext>
            </a:extLst>
          </p:cNvPr>
          <p:cNvSpPr txBox="1"/>
          <p:nvPr/>
        </p:nvSpPr>
        <p:spPr>
          <a:xfrm>
            <a:off x="105311" y="138947"/>
            <a:ext cx="4748093" cy="3520964"/>
          </a:xfrm>
          <a:prstGeom prst="rect">
            <a:avLst/>
          </a:prstGeom>
          <a:noFill/>
        </p:spPr>
        <p:txBody>
          <a:bodyPr wrap="square" rtlCol="0">
            <a:spAutoFit/>
          </a:bodyPr>
          <a:lstStyle/>
          <a:p>
            <a:pPr algn="ctr">
              <a:lnSpc>
                <a:spcPct val="115000"/>
              </a:lnSpc>
            </a:pPr>
            <a:endParaRPr lang="en-US" sz="1600" b="1" dirty="0">
              <a:latin typeface="Century Gothic" panose="020B0502020202020204" pitchFamily="34" charset="0"/>
              <a:ea typeface="Calibri" panose="020F0502020204030204" pitchFamily="34" charset="0"/>
              <a:cs typeface="Cambria" panose="02040503050406030204" pitchFamily="18" charset="0"/>
            </a:endParaRPr>
          </a:p>
          <a:p>
            <a:pPr algn="ctr">
              <a:lnSpc>
                <a:spcPct val="115000"/>
              </a:lnSpc>
            </a:pPr>
            <a:r>
              <a:rPr lang="en-US" sz="2400" b="1" dirty="0">
                <a:latin typeface="Century Gothic" panose="020B0502020202020204" pitchFamily="34" charset="0"/>
                <a:ea typeface="Calibri" panose="020F0502020204030204" pitchFamily="34" charset="0"/>
                <a:cs typeface="Cambria" panose="02040503050406030204" pitchFamily="18" charset="0"/>
              </a:rPr>
              <a:t>WHY IS HEMLOCK BLUFFS SPECIAL?</a:t>
            </a:r>
            <a:endParaRPr lang="en-US" sz="1400" dirty="0">
              <a:latin typeface="Century Gothic" panose="020B0502020202020204" pitchFamily="34" charset="0"/>
              <a:ea typeface="Calibri" panose="020F0502020204030204" pitchFamily="34" charset="0"/>
              <a:cs typeface="Corbel" panose="020B0503020204020204" pitchFamily="34" charset="0"/>
            </a:endParaRPr>
          </a:p>
          <a:p>
            <a:pPr algn="ctr">
              <a:lnSpc>
                <a:spcPct val="115000"/>
              </a:lnSpc>
            </a:pPr>
            <a:r>
              <a:rPr lang="en-US" sz="1400" dirty="0">
                <a:latin typeface="Century Gothic" panose="020B0502020202020204" pitchFamily="34" charset="0"/>
                <a:ea typeface="Calibri" panose="020F0502020204030204" pitchFamily="34" charset="0"/>
                <a:cs typeface="Corbel" panose="020B0503020204020204" pitchFamily="34" charset="0"/>
              </a:rPr>
              <a:t>Hemlock Bluffs is home to Eastern Hemlock trees. These trees are normally only found in the mountains of western North Carolina – 200 miles away! The hemlocks in the nature preserve live along the bluffs (small cliffs) which face north, providing cooler, mountain-like temperatures. Flowing along the bluffs, Swift Creek creates a moist environment that helps support the hemlocks.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sz="2040" dirty="0"/>
          </a:p>
        </p:txBody>
      </p:sp>
      <p:pic>
        <p:nvPicPr>
          <p:cNvPr id="9" name="Picture 8">
            <a:extLst>
              <a:ext uri="{FF2B5EF4-FFF2-40B4-BE49-F238E27FC236}">
                <a16:creationId xmlns:a16="http://schemas.microsoft.com/office/drawing/2014/main" id="{8F90296A-C62A-43C9-AAA6-1413217C5CAB}"/>
              </a:ext>
            </a:extLst>
          </p:cNvPr>
          <p:cNvPicPr>
            <a:picLocks noChangeAspect="1"/>
          </p:cNvPicPr>
          <p:nvPr/>
        </p:nvPicPr>
        <p:blipFill>
          <a:blip r:embed="rId2" cstate="print"/>
          <a:srcRect t="12014" b="14488"/>
          <a:stretch>
            <a:fillRect/>
          </a:stretch>
        </p:blipFill>
        <p:spPr bwMode="auto">
          <a:xfrm>
            <a:off x="744403" y="3382180"/>
            <a:ext cx="3993232" cy="1963575"/>
          </a:xfrm>
          <a:prstGeom prst="rect">
            <a:avLst/>
          </a:prstGeom>
          <a:noFill/>
          <a:ln w="9525">
            <a:noFill/>
            <a:miter lim="800000"/>
            <a:headEnd/>
            <a:tailEnd/>
          </a:ln>
        </p:spPr>
      </p:pic>
      <p:sp>
        <p:nvSpPr>
          <p:cNvPr id="6" name="TextBox 5">
            <a:extLst>
              <a:ext uri="{FF2B5EF4-FFF2-40B4-BE49-F238E27FC236}">
                <a16:creationId xmlns:a16="http://schemas.microsoft.com/office/drawing/2014/main" id="{CAEEC336-97A0-4075-8069-4210FDFDD83E}"/>
              </a:ext>
            </a:extLst>
          </p:cNvPr>
          <p:cNvSpPr txBox="1"/>
          <p:nvPr/>
        </p:nvSpPr>
        <p:spPr>
          <a:xfrm>
            <a:off x="628634" y="5345755"/>
            <a:ext cx="3993232" cy="2497094"/>
          </a:xfrm>
          <a:prstGeom prst="rect">
            <a:avLst/>
          </a:prstGeom>
          <a:noFill/>
        </p:spPr>
        <p:txBody>
          <a:bodyPr wrap="square" rtlCol="0">
            <a:spAutoFit/>
          </a:bodyPr>
          <a:lstStyle/>
          <a:p>
            <a:pPr algn="ctr">
              <a:lnSpc>
                <a:spcPct val="115000"/>
              </a:lnSpc>
              <a:spcBef>
                <a:spcPts val="1360"/>
              </a:spcBef>
            </a:pPr>
            <a:r>
              <a:rPr lang="en-US" dirty="0">
                <a:latin typeface="Century Gothic" panose="020B0502020202020204" pitchFamily="34" charset="0"/>
                <a:ea typeface="Calibri" panose="020F0502020204030204" pitchFamily="34" charset="0"/>
                <a:cs typeface="Corbel" panose="020B0503020204020204" pitchFamily="34" charset="0"/>
              </a:rPr>
              <a:t>Why do YOU find Hemlock Bluffs special?</a:t>
            </a:r>
          </a:p>
          <a:p>
            <a:pPr algn="ctr">
              <a:lnSpc>
                <a:spcPct val="115000"/>
              </a:lnSpc>
              <a:spcBef>
                <a:spcPts val="1360"/>
              </a:spcBef>
            </a:pPr>
            <a:r>
              <a:rPr lang="en-US" dirty="0">
                <a:latin typeface="Century Gothic" panose="020B0502020202020204" pitchFamily="34" charset="0"/>
                <a:ea typeface="Calibri" panose="020F0502020204030204" pitchFamily="34" charset="0"/>
                <a:cs typeface="Times New Roman" panose="02020603050405020304" pitchFamily="18" charset="0"/>
              </a:rPr>
              <a:t>____________________________________________________________________________________________________________________________________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2040" dirty="0"/>
          </a:p>
        </p:txBody>
      </p:sp>
      <p:sp>
        <p:nvSpPr>
          <p:cNvPr id="15" name="TextBox 14">
            <a:extLst>
              <a:ext uri="{FF2B5EF4-FFF2-40B4-BE49-F238E27FC236}">
                <a16:creationId xmlns:a16="http://schemas.microsoft.com/office/drawing/2014/main" id="{DD614239-9901-4A1F-B881-75907CDD3BA5}"/>
              </a:ext>
            </a:extLst>
          </p:cNvPr>
          <p:cNvSpPr txBox="1"/>
          <p:nvPr/>
        </p:nvSpPr>
        <p:spPr>
          <a:xfrm>
            <a:off x="6507748" y="638739"/>
            <a:ext cx="372427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Word hunt</a:t>
            </a:r>
            <a:endParaRPr lang="en-US" dirty="0"/>
          </a:p>
        </p:txBody>
      </p:sp>
      <p:sp>
        <p:nvSpPr>
          <p:cNvPr id="16" name="TextBox 15">
            <a:extLst>
              <a:ext uri="{FF2B5EF4-FFF2-40B4-BE49-F238E27FC236}">
                <a16:creationId xmlns:a16="http://schemas.microsoft.com/office/drawing/2014/main" id="{3D34BBE5-ABC0-46D7-9FD9-343016E31D0F}"/>
              </a:ext>
            </a:extLst>
          </p:cNvPr>
          <p:cNvSpPr txBox="1"/>
          <p:nvPr/>
        </p:nvSpPr>
        <p:spPr>
          <a:xfrm>
            <a:off x="5523964" y="1219200"/>
            <a:ext cx="4429125" cy="1877437"/>
          </a:xfrm>
          <a:prstGeom prst="rect">
            <a:avLst/>
          </a:prstGeom>
          <a:noFill/>
        </p:spPr>
        <p:txBody>
          <a:bodyPr wrap="square" rtlCol="0">
            <a:spAutoFit/>
          </a:bodyPr>
          <a:lstStyle/>
          <a:p>
            <a:r>
              <a:rPr lang="en-US" sz="1400" dirty="0">
                <a:effectLst/>
                <a:latin typeface="Century Gothic" panose="020B0502020202020204" pitchFamily="34" charset="0"/>
                <a:ea typeface="Calibri" panose="020F0502020204030204" pitchFamily="34" charset="0"/>
                <a:cs typeface="Corbel" panose="020B0503020204020204" pitchFamily="34" charset="0"/>
              </a:rPr>
              <a:t>Can you find these words? </a:t>
            </a:r>
          </a:p>
          <a:p>
            <a:endParaRPr lang="en-US" sz="1400" dirty="0">
              <a:latin typeface="Century Gothic" panose="020B0502020202020204" pitchFamily="34" charset="0"/>
              <a:ea typeface="Calibri" panose="020F0502020204030204" pitchFamily="34" charset="0"/>
              <a:cs typeface="Times New Roman" panose="02020603050405020304" pitchFamily="18" charset="0"/>
            </a:endParaRPr>
          </a:p>
          <a:p>
            <a:r>
              <a:rPr lang="en-US" sz="1400" dirty="0">
                <a:effectLst/>
                <a:latin typeface="Century Gothic" panose="020B0502020202020204" pitchFamily="34" charset="0"/>
                <a:ea typeface="Calibri" panose="020F0502020204030204" pitchFamily="34" charset="0"/>
                <a:cs typeface="Times New Roman" panose="02020603050405020304" pitchFamily="18" charset="0"/>
              </a:rPr>
              <a:t>NATURE                       LEAF                     TRAIL                       </a:t>
            </a:r>
          </a:p>
          <a:p>
            <a:endParaRPr lang="en-US" sz="1400" dirty="0">
              <a:latin typeface="Century Gothic" panose="020B0502020202020204" pitchFamily="34" charset="0"/>
              <a:ea typeface="Calibri" panose="020F0502020204030204" pitchFamily="34" charset="0"/>
              <a:cs typeface="Times New Roman" panose="02020603050405020304" pitchFamily="18" charset="0"/>
            </a:endParaRPr>
          </a:p>
          <a:p>
            <a:r>
              <a:rPr lang="en-US" sz="1400" dirty="0">
                <a:effectLst/>
                <a:latin typeface="Century Gothic" panose="020B0502020202020204" pitchFamily="34" charset="0"/>
                <a:ea typeface="Calibri" panose="020F0502020204030204" pitchFamily="34" charset="0"/>
                <a:cs typeface="Times New Roman" panose="02020603050405020304" pitchFamily="18" charset="0"/>
              </a:rPr>
              <a:t>PLANT                          TREE                     HIKE</a:t>
            </a:r>
          </a:p>
          <a:p>
            <a:endParaRPr lang="en-US" sz="1400" dirty="0">
              <a:latin typeface="Century Gothic" panose="020B0502020202020204" pitchFamily="34" charset="0"/>
              <a:ea typeface="Calibri" panose="020F0502020204030204" pitchFamily="34" charset="0"/>
              <a:cs typeface="Times New Roman" panose="02020603050405020304" pitchFamily="18" charset="0"/>
            </a:endParaRPr>
          </a:p>
          <a:p>
            <a:r>
              <a:rPr lang="en-US" sz="1400" dirty="0">
                <a:effectLst/>
                <a:latin typeface="Century Gothic" panose="020B0502020202020204" pitchFamily="34" charset="0"/>
                <a:ea typeface="Calibri" panose="020F0502020204030204" pitchFamily="34" charset="0"/>
                <a:cs typeface="Times New Roman" panose="02020603050405020304" pitchFamily="18" charset="0"/>
              </a:rPr>
              <a:t>HEMLOCK                   BIRD                     LOG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7" name="Picture 16">
            <a:extLst>
              <a:ext uri="{FF2B5EF4-FFF2-40B4-BE49-F238E27FC236}">
                <a16:creationId xmlns:a16="http://schemas.microsoft.com/office/drawing/2014/main" id="{AC26148C-F697-403C-B4ED-E4DE439EB0B0}"/>
              </a:ext>
            </a:extLst>
          </p:cNvPr>
          <p:cNvPicPr>
            <a:picLocks noChangeAspect="1"/>
          </p:cNvPicPr>
          <p:nvPr/>
        </p:nvPicPr>
        <p:blipFill rotWithShape="1">
          <a:blip r:embed="rId3"/>
          <a:srcRect l="3996" t="3039" r="1180" b="2907"/>
          <a:stretch/>
        </p:blipFill>
        <p:spPr>
          <a:xfrm>
            <a:off x="5204998" y="3213666"/>
            <a:ext cx="4780101" cy="3132714"/>
          </a:xfrm>
          <a:prstGeom prst="rect">
            <a:avLst/>
          </a:prstGeom>
        </p:spPr>
      </p:pic>
      <p:pic>
        <p:nvPicPr>
          <p:cNvPr id="18" name="Picture 17">
            <a:extLst>
              <a:ext uri="{FF2B5EF4-FFF2-40B4-BE49-F238E27FC236}">
                <a16:creationId xmlns:a16="http://schemas.microsoft.com/office/drawing/2014/main" id="{B0B7FF50-D797-41C2-867D-844DD98EE4D4}"/>
              </a:ext>
            </a:extLst>
          </p:cNvPr>
          <p:cNvPicPr>
            <a:picLocks noChangeAspect="1"/>
          </p:cNvPicPr>
          <p:nvPr/>
        </p:nvPicPr>
        <p:blipFill>
          <a:blip r:embed="rId4" cstate="print"/>
          <a:srcRect/>
          <a:stretch>
            <a:fillRect/>
          </a:stretch>
        </p:blipFill>
        <p:spPr bwMode="auto">
          <a:xfrm>
            <a:off x="6028916" y="550991"/>
            <a:ext cx="364871" cy="474980"/>
          </a:xfrm>
          <a:prstGeom prst="rect">
            <a:avLst/>
          </a:prstGeom>
          <a:noFill/>
          <a:ln w="9525">
            <a:noFill/>
            <a:miter lim="800000"/>
            <a:headEnd/>
            <a:tailEnd/>
          </a:ln>
        </p:spPr>
      </p:pic>
    </p:spTree>
    <p:extLst>
      <p:ext uri="{BB962C8B-B14F-4D97-AF65-F5344CB8AC3E}">
        <p14:creationId xmlns:p14="http://schemas.microsoft.com/office/powerpoint/2010/main" val="410954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2" name="TextBox 1">
            <a:extLst>
              <a:ext uri="{FF2B5EF4-FFF2-40B4-BE49-F238E27FC236}">
                <a16:creationId xmlns:a16="http://schemas.microsoft.com/office/drawing/2014/main" id="{FC45340A-96FD-40C6-B982-E90D174BC3D1}"/>
              </a:ext>
            </a:extLst>
          </p:cNvPr>
          <p:cNvSpPr txBox="1"/>
          <p:nvPr/>
        </p:nvSpPr>
        <p:spPr>
          <a:xfrm>
            <a:off x="244004" y="18878"/>
            <a:ext cx="541928" cy="406265"/>
          </a:xfrm>
          <a:prstGeom prst="rect">
            <a:avLst/>
          </a:prstGeom>
          <a:noFill/>
        </p:spPr>
        <p:txBody>
          <a:bodyPr wrap="square" rtlCol="0">
            <a:spAutoFit/>
          </a:bodyPr>
          <a:lstStyle/>
          <a:p>
            <a:r>
              <a:rPr lang="en-US" sz="2040" dirty="0"/>
              <a:t>16</a:t>
            </a:r>
          </a:p>
        </p:txBody>
      </p:sp>
      <p:sp>
        <p:nvSpPr>
          <p:cNvPr id="14" name="TextBox 13">
            <a:extLst>
              <a:ext uri="{FF2B5EF4-FFF2-40B4-BE49-F238E27FC236}">
                <a16:creationId xmlns:a16="http://schemas.microsoft.com/office/drawing/2014/main" id="{E678CF30-BF3E-4297-ACFF-B16A656679D8}"/>
              </a:ext>
            </a:extLst>
          </p:cNvPr>
          <p:cNvSpPr txBox="1"/>
          <p:nvPr/>
        </p:nvSpPr>
        <p:spPr>
          <a:xfrm>
            <a:off x="9433957" y="9784"/>
            <a:ext cx="541928" cy="406265"/>
          </a:xfrm>
          <a:prstGeom prst="rect">
            <a:avLst/>
          </a:prstGeom>
          <a:noFill/>
        </p:spPr>
        <p:txBody>
          <a:bodyPr wrap="square" rtlCol="0">
            <a:spAutoFit/>
          </a:bodyPr>
          <a:lstStyle/>
          <a:p>
            <a:r>
              <a:rPr lang="en-US" sz="2040" dirty="0"/>
              <a:t>5</a:t>
            </a:r>
          </a:p>
        </p:txBody>
      </p:sp>
      <p:sp>
        <p:nvSpPr>
          <p:cNvPr id="9" name="TextBox 8">
            <a:extLst>
              <a:ext uri="{FF2B5EF4-FFF2-40B4-BE49-F238E27FC236}">
                <a16:creationId xmlns:a16="http://schemas.microsoft.com/office/drawing/2014/main" id="{11A795BC-91ED-4A28-A39A-8AC4B5AC19A7}"/>
              </a:ext>
            </a:extLst>
          </p:cNvPr>
          <p:cNvSpPr txBox="1"/>
          <p:nvPr/>
        </p:nvSpPr>
        <p:spPr>
          <a:xfrm>
            <a:off x="5270776" y="3513032"/>
            <a:ext cx="4559024" cy="4016228"/>
          </a:xfrm>
          <a:custGeom>
            <a:avLst/>
            <a:gdLst>
              <a:gd name="connsiteX0" fmla="*/ 0 w 4559024"/>
              <a:gd name="connsiteY0" fmla="*/ 0 h 4016228"/>
              <a:gd name="connsiteX1" fmla="*/ 569878 w 4559024"/>
              <a:gd name="connsiteY1" fmla="*/ 0 h 4016228"/>
              <a:gd name="connsiteX2" fmla="*/ 1094166 w 4559024"/>
              <a:gd name="connsiteY2" fmla="*/ 0 h 4016228"/>
              <a:gd name="connsiteX3" fmla="*/ 1664044 w 4559024"/>
              <a:gd name="connsiteY3" fmla="*/ 0 h 4016228"/>
              <a:gd name="connsiteX4" fmla="*/ 2325102 w 4559024"/>
              <a:gd name="connsiteY4" fmla="*/ 0 h 4016228"/>
              <a:gd name="connsiteX5" fmla="*/ 2849390 w 4559024"/>
              <a:gd name="connsiteY5" fmla="*/ 0 h 4016228"/>
              <a:gd name="connsiteX6" fmla="*/ 3373678 w 4559024"/>
              <a:gd name="connsiteY6" fmla="*/ 0 h 4016228"/>
              <a:gd name="connsiteX7" fmla="*/ 3943556 w 4559024"/>
              <a:gd name="connsiteY7" fmla="*/ 0 h 4016228"/>
              <a:gd name="connsiteX8" fmla="*/ 4559024 w 4559024"/>
              <a:gd name="connsiteY8" fmla="*/ 0 h 4016228"/>
              <a:gd name="connsiteX9" fmla="*/ 4559024 w 4559024"/>
              <a:gd name="connsiteY9" fmla="*/ 613909 h 4016228"/>
              <a:gd name="connsiteX10" fmla="*/ 4559024 w 4559024"/>
              <a:gd name="connsiteY10" fmla="*/ 1267981 h 4016228"/>
              <a:gd name="connsiteX11" fmla="*/ 4559024 w 4559024"/>
              <a:gd name="connsiteY11" fmla="*/ 1841727 h 4016228"/>
              <a:gd name="connsiteX12" fmla="*/ 4559024 w 4559024"/>
              <a:gd name="connsiteY12" fmla="*/ 2415474 h 4016228"/>
              <a:gd name="connsiteX13" fmla="*/ 4559024 w 4559024"/>
              <a:gd name="connsiteY13" fmla="*/ 2949059 h 4016228"/>
              <a:gd name="connsiteX14" fmla="*/ 4559024 w 4559024"/>
              <a:gd name="connsiteY14" fmla="*/ 4016228 h 4016228"/>
              <a:gd name="connsiteX15" fmla="*/ 4080326 w 4559024"/>
              <a:gd name="connsiteY15" fmla="*/ 4016228 h 4016228"/>
              <a:gd name="connsiteX16" fmla="*/ 3556039 w 4559024"/>
              <a:gd name="connsiteY16" fmla="*/ 4016228 h 4016228"/>
              <a:gd name="connsiteX17" fmla="*/ 2894980 w 4559024"/>
              <a:gd name="connsiteY17" fmla="*/ 4016228 h 4016228"/>
              <a:gd name="connsiteX18" fmla="*/ 2279512 w 4559024"/>
              <a:gd name="connsiteY18" fmla="*/ 4016228 h 4016228"/>
              <a:gd name="connsiteX19" fmla="*/ 1664044 w 4559024"/>
              <a:gd name="connsiteY19" fmla="*/ 4016228 h 4016228"/>
              <a:gd name="connsiteX20" fmla="*/ 1002985 w 4559024"/>
              <a:gd name="connsiteY20" fmla="*/ 4016228 h 4016228"/>
              <a:gd name="connsiteX21" fmla="*/ 569878 w 4559024"/>
              <a:gd name="connsiteY21" fmla="*/ 4016228 h 4016228"/>
              <a:gd name="connsiteX22" fmla="*/ 0 w 4559024"/>
              <a:gd name="connsiteY22" fmla="*/ 4016228 h 4016228"/>
              <a:gd name="connsiteX23" fmla="*/ 0 w 4559024"/>
              <a:gd name="connsiteY23" fmla="*/ 3442481 h 4016228"/>
              <a:gd name="connsiteX24" fmla="*/ 0 w 4559024"/>
              <a:gd name="connsiteY24" fmla="*/ 2949059 h 4016228"/>
              <a:gd name="connsiteX25" fmla="*/ 0 w 4559024"/>
              <a:gd name="connsiteY25" fmla="*/ 2335150 h 4016228"/>
              <a:gd name="connsiteX26" fmla="*/ 0 w 4559024"/>
              <a:gd name="connsiteY26" fmla="*/ 1841727 h 4016228"/>
              <a:gd name="connsiteX27" fmla="*/ 0 w 4559024"/>
              <a:gd name="connsiteY27" fmla="*/ 1388467 h 4016228"/>
              <a:gd name="connsiteX28" fmla="*/ 0 w 4559024"/>
              <a:gd name="connsiteY28" fmla="*/ 814721 h 4016228"/>
              <a:gd name="connsiteX29" fmla="*/ 0 w 4559024"/>
              <a:gd name="connsiteY29" fmla="*/ 0 h 401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59024" h="4016228" extrusionOk="0">
                <a:moveTo>
                  <a:pt x="0" y="0"/>
                </a:moveTo>
                <a:cubicBezTo>
                  <a:pt x="273545" y="-15149"/>
                  <a:pt x="318182" y="60953"/>
                  <a:pt x="569878" y="0"/>
                </a:cubicBezTo>
                <a:cubicBezTo>
                  <a:pt x="821574" y="-60953"/>
                  <a:pt x="883324" y="19867"/>
                  <a:pt x="1094166" y="0"/>
                </a:cubicBezTo>
                <a:cubicBezTo>
                  <a:pt x="1305008" y="-19867"/>
                  <a:pt x="1448129" y="40776"/>
                  <a:pt x="1664044" y="0"/>
                </a:cubicBezTo>
                <a:cubicBezTo>
                  <a:pt x="1879959" y="-40776"/>
                  <a:pt x="2038777" y="63120"/>
                  <a:pt x="2325102" y="0"/>
                </a:cubicBezTo>
                <a:cubicBezTo>
                  <a:pt x="2611427" y="-63120"/>
                  <a:pt x="2641964" y="34184"/>
                  <a:pt x="2849390" y="0"/>
                </a:cubicBezTo>
                <a:cubicBezTo>
                  <a:pt x="3056816" y="-34184"/>
                  <a:pt x="3147445" y="43764"/>
                  <a:pt x="3373678" y="0"/>
                </a:cubicBezTo>
                <a:cubicBezTo>
                  <a:pt x="3599911" y="-43764"/>
                  <a:pt x="3799733" y="67660"/>
                  <a:pt x="3943556" y="0"/>
                </a:cubicBezTo>
                <a:cubicBezTo>
                  <a:pt x="4087379" y="-67660"/>
                  <a:pt x="4414409" y="55599"/>
                  <a:pt x="4559024" y="0"/>
                </a:cubicBezTo>
                <a:cubicBezTo>
                  <a:pt x="4579225" y="212140"/>
                  <a:pt x="4514017" y="482133"/>
                  <a:pt x="4559024" y="613909"/>
                </a:cubicBezTo>
                <a:cubicBezTo>
                  <a:pt x="4604031" y="745685"/>
                  <a:pt x="4525886" y="1087821"/>
                  <a:pt x="4559024" y="1267981"/>
                </a:cubicBezTo>
                <a:cubicBezTo>
                  <a:pt x="4592162" y="1448141"/>
                  <a:pt x="4521741" y="1630906"/>
                  <a:pt x="4559024" y="1841727"/>
                </a:cubicBezTo>
                <a:cubicBezTo>
                  <a:pt x="4596307" y="2052548"/>
                  <a:pt x="4528624" y="2249128"/>
                  <a:pt x="4559024" y="2415474"/>
                </a:cubicBezTo>
                <a:cubicBezTo>
                  <a:pt x="4589424" y="2581820"/>
                  <a:pt x="4522430" y="2791310"/>
                  <a:pt x="4559024" y="2949059"/>
                </a:cubicBezTo>
                <a:cubicBezTo>
                  <a:pt x="4595618" y="3106808"/>
                  <a:pt x="4487593" y="3735072"/>
                  <a:pt x="4559024" y="4016228"/>
                </a:cubicBezTo>
                <a:cubicBezTo>
                  <a:pt x="4372154" y="4054619"/>
                  <a:pt x="4228960" y="3960634"/>
                  <a:pt x="4080326" y="4016228"/>
                </a:cubicBezTo>
                <a:cubicBezTo>
                  <a:pt x="3931692" y="4071822"/>
                  <a:pt x="3706334" y="4014644"/>
                  <a:pt x="3556039" y="4016228"/>
                </a:cubicBezTo>
                <a:cubicBezTo>
                  <a:pt x="3405744" y="4017812"/>
                  <a:pt x="3167994" y="3942968"/>
                  <a:pt x="2894980" y="4016228"/>
                </a:cubicBezTo>
                <a:cubicBezTo>
                  <a:pt x="2621966" y="4089488"/>
                  <a:pt x="2416887" y="4014265"/>
                  <a:pt x="2279512" y="4016228"/>
                </a:cubicBezTo>
                <a:cubicBezTo>
                  <a:pt x="2142137" y="4018191"/>
                  <a:pt x="1855537" y="3993551"/>
                  <a:pt x="1664044" y="4016228"/>
                </a:cubicBezTo>
                <a:cubicBezTo>
                  <a:pt x="1472551" y="4038905"/>
                  <a:pt x="1214980" y="4008108"/>
                  <a:pt x="1002985" y="4016228"/>
                </a:cubicBezTo>
                <a:cubicBezTo>
                  <a:pt x="790990" y="4024348"/>
                  <a:pt x="746584" y="4007756"/>
                  <a:pt x="569878" y="4016228"/>
                </a:cubicBezTo>
                <a:cubicBezTo>
                  <a:pt x="393172" y="4024700"/>
                  <a:pt x="153480" y="3967919"/>
                  <a:pt x="0" y="4016228"/>
                </a:cubicBezTo>
                <a:cubicBezTo>
                  <a:pt x="-19068" y="3889795"/>
                  <a:pt x="36246" y="3592043"/>
                  <a:pt x="0" y="3442481"/>
                </a:cubicBezTo>
                <a:cubicBezTo>
                  <a:pt x="-36246" y="3292919"/>
                  <a:pt x="35994" y="3132967"/>
                  <a:pt x="0" y="2949059"/>
                </a:cubicBezTo>
                <a:cubicBezTo>
                  <a:pt x="-35994" y="2765151"/>
                  <a:pt x="23259" y="2510565"/>
                  <a:pt x="0" y="2335150"/>
                </a:cubicBezTo>
                <a:cubicBezTo>
                  <a:pt x="-23259" y="2159735"/>
                  <a:pt x="33355" y="2012212"/>
                  <a:pt x="0" y="1841727"/>
                </a:cubicBezTo>
                <a:cubicBezTo>
                  <a:pt x="-33355" y="1671242"/>
                  <a:pt x="50455" y="1520225"/>
                  <a:pt x="0" y="1388467"/>
                </a:cubicBezTo>
                <a:cubicBezTo>
                  <a:pt x="-50455" y="1256709"/>
                  <a:pt x="41670" y="1011910"/>
                  <a:pt x="0" y="814721"/>
                </a:cubicBezTo>
                <a:cubicBezTo>
                  <a:pt x="-41670" y="617532"/>
                  <a:pt x="33654" y="231648"/>
                  <a:pt x="0" y="0"/>
                </a:cubicBezTo>
                <a:close/>
              </a:path>
            </a:pathLst>
          </a:custGeom>
          <a:noFill/>
          <a:ln w="28575">
            <a:solidFill>
              <a:schemeClr val="accent6">
                <a:lumMod val="50000"/>
              </a:schemeClr>
            </a:solidFill>
            <a:extLst>
              <a:ext uri="{C807C97D-BFC1-408E-A445-0C87EB9F89A2}">
                <ask:lineSketchStyleProps xmlns:ask="http://schemas.microsoft.com/office/drawing/2018/sketchyshapes" sd="1899235518">
                  <a:prstGeom prst="rect">
                    <a:avLst/>
                  </a:prstGeom>
                  <ask:type>
                    <ask:lineSketchScribble/>
                  </ask:type>
                </ask:lineSketchStyleProps>
              </a:ext>
            </a:extLst>
          </a:ln>
        </p:spPr>
        <p:txBody>
          <a:bodyPr wrap="square" rtlCol="0">
            <a:spAutoFit/>
          </a:bodyPr>
          <a:lstStyle/>
          <a:p>
            <a:pPr algn="ctr">
              <a:lnSpc>
                <a:spcPct val="115000"/>
              </a:lnSpc>
            </a:pPr>
            <a:r>
              <a:rPr lang="en-US" sz="2040" b="1" i="1" dirty="0">
                <a:solidFill>
                  <a:srgbClr val="404040"/>
                </a:solidFill>
                <a:latin typeface="Century Gothic" panose="020B0502020202020204" pitchFamily="34" charset="0"/>
                <a:ea typeface="Calibri" panose="020F0502020204030204" pitchFamily="34" charset="0"/>
                <a:cs typeface="Corbel-BoldItalic"/>
              </a:rPr>
              <a:t>THE JUNIOR EXPLORER PLEDGE:</a:t>
            </a:r>
            <a:endParaRPr lang="en-US" sz="204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040" b="1" i="1" dirty="0">
                <a:solidFill>
                  <a:srgbClr val="404040"/>
                </a:solidFill>
                <a:latin typeface="Century Gothic" panose="020B0502020202020204" pitchFamily="34" charset="0"/>
                <a:ea typeface="Calibri" panose="020F0502020204030204" pitchFamily="34" charset="0"/>
                <a:cs typeface="Corbel-BoldItalic"/>
              </a:rPr>
              <a:t> </a:t>
            </a:r>
            <a:endParaRPr lang="en-US" sz="204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000" b="1" dirty="0">
                <a:solidFill>
                  <a:srgbClr val="000000"/>
                </a:solidFill>
                <a:latin typeface="Century Gothic" panose="020B0502020202020204" pitchFamily="34" charset="0"/>
                <a:ea typeface="Calibri" panose="020F0502020204030204" pitchFamily="34" charset="0"/>
                <a:cs typeface="Corbel-Bold"/>
              </a:rPr>
              <a:t>As a Junior Explorer, I promise to help protect and care for Hemlock Bluffs Nature Preserve. I will continue exploring outside in nature, and I will tell my family and friends about the cool things I learned.</a:t>
            </a:r>
            <a:endParaRPr lang="en-US" sz="2000" b="1" dirty="0">
              <a:solidFill>
                <a:srgbClr val="000000"/>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ct val="115000"/>
              </a:lnSpc>
            </a:pPr>
            <a:endParaRPr lang="en-US" sz="2040" dirty="0">
              <a:latin typeface="Calibri" panose="020F0502020204030204" pitchFamily="34" charset="0"/>
              <a:ea typeface="Calibri" panose="020F0502020204030204" pitchFamily="34" charset="0"/>
              <a:cs typeface="Times New Roman" panose="02020603050405020304" pitchFamily="18" charset="0"/>
            </a:endParaRPr>
          </a:p>
          <a:p>
            <a:r>
              <a:rPr lang="en-US" sz="2040" b="1" i="1" dirty="0">
                <a:solidFill>
                  <a:srgbClr val="363636"/>
                </a:solidFill>
                <a:latin typeface="Century Gothic" panose="020B0502020202020204" pitchFamily="34" charset="0"/>
                <a:ea typeface="Calibri" panose="020F0502020204030204" pitchFamily="34" charset="0"/>
                <a:cs typeface="Corbel-BoldItalic"/>
              </a:rPr>
              <a:t>Signed: ________________</a:t>
            </a:r>
            <a:endParaRPr lang="en-US" sz="2040" dirty="0"/>
          </a:p>
        </p:txBody>
      </p:sp>
      <p:sp>
        <p:nvSpPr>
          <p:cNvPr id="4" name="TextBox 3">
            <a:extLst>
              <a:ext uri="{FF2B5EF4-FFF2-40B4-BE49-F238E27FC236}">
                <a16:creationId xmlns:a16="http://schemas.microsoft.com/office/drawing/2014/main" id="{E091F520-5480-4242-B974-40A5ED19FEF2}"/>
              </a:ext>
            </a:extLst>
          </p:cNvPr>
          <p:cNvSpPr txBox="1"/>
          <p:nvPr/>
        </p:nvSpPr>
        <p:spPr>
          <a:xfrm>
            <a:off x="5431492" y="243140"/>
            <a:ext cx="4626908" cy="3293979"/>
          </a:xfrm>
          <a:prstGeom prst="rect">
            <a:avLst/>
          </a:prstGeom>
          <a:noFill/>
        </p:spPr>
        <p:txBody>
          <a:bodyPr wrap="square" rtlCol="0">
            <a:spAutoFit/>
          </a:bodyPr>
          <a:lstStyle/>
          <a:p>
            <a:pPr algn="ctr">
              <a:lnSpc>
                <a:spcPct val="115000"/>
              </a:lnSpc>
            </a:pPr>
            <a:r>
              <a:rPr lang="en-US" sz="1813" b="1" dirty="0">
                <a:latin typeface="Century Gothic" panose="020B0502020202020204" pitchFamily="34" charset="0"/>
                <a:ea typeface="Calibri" panose="020F0502020204030204" pitchFamily="34" charset="0"/>
                <a:cs typeface="Corbel-Bold"/>
              </a:rPr>
              <a:t>GET READY FOR YOUR HIKE . . .</a:t>
            </a:r>
            <a:endParaRPr lang="en-US" sz="1813"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813" dirty="0">
                <a:latin typeface="Century Gothic" panose="020B0502020202020204" pitchFamily="34" charset="0"/>
                <a:ea typeface="Calibri" panose="020F0502020204030204" pitchFamily="34" charset="0"/>
                <a:cs typeface="Corbel" panose="020B0503020204020204" pitchFamily="34" charset="0"/>
              </a:rPr>
              <a:t>To keep our nature preserve looking good for our visitors and to make sure all the plants and animals have a nice place to live, we have some rules:</a:t>
            </a:r>
            <a:endParaRPr lang="en-US" sz="1813"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813" b="1" dirty="0">
                <a:latin typeface="Century Gothic" panose="020B0502020202020204" pitchFamily="34" charset="0"/>
                <a:ea typeface="Calibri" panose="020F0502020204030204" pitchFamily="34" charset="0"/>
                <a:cs typeface="Corbel-Bold"/>
              </a:rPr>
              <a:t>1. Stay on the Trail</a:t>
            </a:r>
            <a:endParaRPr lang="en-US" sz="1813"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813" b="1" dirty="0">
                <a:latin typeface="Century Gothic" panose="020B0502020202020204" pitchFamily="34" charset="0"/>
                <a:ea typeface="Calibri" panose="020F0502020204030204" pitchFamily="34" charset="0"/>
                <a:cs typeface="Corbel-Bold"/>
              </a:rPr>
              <a:t>2. Don’t Litter</a:t>
            </a:r>
            <a:endParaRPr lang="en-US" sz="1813"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813" b="1" dirty="0">
                <a:latin typeface="Century Gothic" panose="020B0502020202020204" pitchFamily="34" charset="0"/>
                <a:ea typeface="Calibri" panose="020F0502020204030204" pitchFamily="34" charset="0"/>
                <a:cs typeface="Corbel-Bold"/>
              </a:rPr>
              <a:t>3. Leave Nature in the Preserve</a:t>
            </a:r>
            <a:endParaRPr lang="en-US" sz="1813"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813" b="1" dirty="0">
                <a:latin typeface="Century Gothic" panose="020B0502020202020204" pitchFamily="34" charset="0"/>
                <a:ea typeface="Calibri" panose="020F0502020204030204" pitchFamily="34" charset="0"/>
                <a:cs typeface="Corbel-Bold"/>
              </a:rPr>
              <a:t>(No Collecting!)</a:t>
            </a:r>
            <a:endParaRPr lang="en-US" sz="1813" dirty="0">
              <a:latin typeface="Calibri" panose="020F0502020204030204" pitchFamily="34" charset="0"/>
              <a:ea typeface="Calibri" panose="020F0502020204030204" pitchFamily="34" charset="0"/>
              <a:cs typeface="Times New Roman" panose="02020603050405020304" pitchFamily="18" charset="0"/>
            </a:endParaRPr>
          </a:p>
          <a:p>
            <a:endParaRPr lang="en-US" sz="2040" dirty="0"/>
          </a:p>
        </p:txBody>
      </p:sp>
      <p:grpSp>
        <p:nvGrpSpPr>
          <p:cNvPr id="11" name="Group 10">
            <a:extLst>
              <a:ext uri="{FF2B5EF4-FFF2-40B4-BE49-F238E27FC236}">
                <a16:creationId xmlns:a16="http://schemas.microsoft.com/office/drawing/2014/main" id="{471AF5FC-1730-4ACA-8B6C-102601D7A192}"/>
              </a:ext>
            </a:extLst>
          </p:cNvPr>
          <p:cNvGrpSpPr/>
          <p:nvPr/>
        </p:nvGrpSpPr>
        <p:grpSpPr>
          <a:xfrm>
            <a:off x="186854" y="425143"/>
            <a:ext cx="5122956" cy="7173069"/>
            <a:chOff x="5151637" y="476863"/>
            <a:chExt cx="5122956" cy="7173069"/>
          </a:xfrm>
        </p:grpSpPr>
        <p:pic>
          <p:nvPicPr>
            <p:cNvPr id="15" name="Picture 14">
              <a:extLst>
                <a:ext uri="{FF2B5EF4-FFF2-40B4-BE49-F238E27FC236}">
                  <a16:creationId xmlns:a16="http://schemas.microsoft.com/office/drawing/2014/main" id="{B8941EDF-A486-4732-B849-531B154674B5}"/>
                </a:ext>
              </a:extLst>
            </p:cNvPr>
            <p:cNvPicPr>
              <a:picLocks noChangeAspect="1"/>
            </p:cNvPicPr>
            <p:nvPr/>
          </p:nvPicPr>
          <p:blipFill>
            <a:blip r:embed="rId2" cstate="print"/>
            <a:srcRect/>
            <a:stretch>
              <a:fillRect/>
            </a:stretch>
          </p:blipFill>
          <p:spPr bwMode="auto">
            <a:xfrm>
              <a:off x="5578297" y="476863"/>
              <a:ext cx="385741" cy="496570"/>
            </a:xfrm>
            <a:prstGeom prst="rect">
              <a:avLst/>
            </a:prstGeom>
            <a:noFill/>
            <a:ln w="9525">
              <a:noFill/>
              <a:miter lim="800000"/>
              <a:headEnd/>
              <a:tailEnd/>
            </a:ln>
          </p:spPr>
        </p:pic>
        <p:sp>
          <p:nvSpPr>
            <p:cNvPr id="16" name="TextBox 15">
              <a:extLst>
                <a:ext uri="{FF2B5EF4-FFF2-40B4-BE49-F238E27FC236}">
                  <a16:creationId xmlns:a16="http://schemas.microsoft.com/office/drawing/2014/main" id="{91EB0987-83AA-489F-A7D4-62264C11BC18}"/>
                </a:ext>
              </a:extLst>
            </p:cNvPr>
            <p:cNvSpPr txBox="1"/>
            <p:nvPr/>
          </p:nvSpPr>
          <p:spPr>
            <a:xfrm>
              <a:off x="5931192" y="540482"/>
              <a:ext cx="372427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Leaf Scavenger hunt</a:t>
              </a:r>
              <a:endParaRPr lang="en-US" dirty="0"/>
            </a:p>
          </p:txBody>
        </p:sp>
        <p:sp>
          <p:nvSpPr>
            <p:cNvPr id="17" name="TextBox 16">
              <a:extLst>
                <a:ext uri="{FF2B5EF4-FFF2-40B4-BE49-F238E27FC236}">
                  <a16:creationId xmlns:a16="http://schemas.microsoft.com/office/drawing/2014/main" id="{9D28A1DD-4630-4CB8-8C5D-CA3F69D359C9}"/>
                </a:ext>
              </a:extLst>
            </p:cNvPr>
            <p:cNvSpPr txBox="1"/>
            <p:nvPr/>
          </p:nvSpPr>
          <p:spPr>
            <a:xfrm>
              <a:off x="5151637" y="1136695"/>
              <a:ext cx="5122956" cy="571695"/>
            </a:xfrm>
            <a:prstGeom prst="rect">
              <a:avLst/>
            </a:prstGeom>
            <a:noFill/>
          </p:spPr>
          <p:txBody>
            <a:bodyPr wrap="square">
              <a:spAutoFit/>
            </a:bodyPr>
            <a:lstStyle/>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Corbel" panose="020B0503020204020204" pitchFamily="34" charset="0"/>
                </a:rPr>
                <a:t>Leaves come in all different shapes and sizes! See how many different types you can find: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7F448FB-F0A2-4E43-BA69-31D4963D9318}"/>
                </a:ext>
              </a:extLst>
            </p:cNvPr>
            <p:cNvSpPr txBox="1"/>
            <p:nvPr/>
          </p:nvSpPr>
          <p:spPr>
            <a:xfrm>
              <a:off x="5368763" y="1825019"/>
              <a:ext cx="2651160" cy="5318379"/>
            </a:xfrm>
            <a:prstGeom prst="rect">
              <a:avLst/>
            </a:prstGeom>
            <a:noFill/>
          </p:spPr>
          <p:txBody>
            <a:bodyPr wrap="square">
              <a:spAutoFit/>
            </a:bodyPr>
            <a:lstStyle/>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I see a leaf that 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round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long and skinny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heart shaped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triangle shaped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star shaped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needle-like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bigger than my hand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smaller than my hand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has rounded edges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has points on its edges</a:t>
              </a: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_____ has a hole in it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on a plant taller than 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on a plant shorter than 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from a vine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from a fern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_____ thin and papery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entury Gothic" panose="020B0502020202020204" pitchFamily="34" charset="0"/>
                  <a:ea typeface="Calibri" panose="020F0502020204030204" pitchFamily="34" charset="0"/>
                  <a:cs typeface="Corbel" panose="020B0503020204020204" pitchFamily="34" charset="0"/>
                </a:rPr>
                <a:t>_____ different than other leaves on the same plant</a:t>
              </a:r>
              <a:endParaRPr lang="en-US" sz="1200" dirty="0"/>
            </a:p>
          </p:txBody>
        </p:sp>
        <p:pic>
          <p:nvPicPr>
            <p:cNvPr id="19" name="Picture 4" descr="Poison Ivy Pictures: Identification Tips">
              <a:extLst>
                <a:ext uri="{FF2B5EF4-FFF2-40B4-BE49-F238E27FC236}">
                  <a16:creationId xmlns:a16="http://schemas.microsoft.com/office/drawing/2014/main" id="{F7C3D482-B9E4-4071-ABB5-C052490EA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571" y="1796856"/>
              <a:ext cx="1956760" cy="13697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apital Naturalist by Alonso Abugattas: American Holly">
              <a:extLst>
                <a:ext uri="{FF2B5EF4-FFF2-40B4-BE49-F238E27FC236}">
                  <a16:creationId xmlns:a16="http://schemas.microsoft.com/office/drawing/2014/main" id="{07B575BB-6A81-46E7-87F0-33E6BC218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6588" y="5042208"/>
              <a:ext cx="1743572" cy="13076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White Oak | Ohio Department of Natural Resources">
              <a:extLst>
                <a:ext uri="{FF2B5EF4-FFF2-40B4-BE49-F238E27FC236}">
                  <a16:creationId xmlns:a16="http://schemas.microsoft.com/office/drawing/2014/main" id="{0FA987DF-1E58-4AD3-A067-6FA82075C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650" y="6473169"/>
              <a:ext cx="1747839" cy="11767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2">
              <a:extLst>
                <a:ext uri="{FF2B5EF4-FFF2-40B4-BE49-F238E27FC236}">
                  <a16:creationId xmlns:a16="http://schemas.microsoft.com/office/drawing/2014/main" id="{F48FFAFE-884D-4E46-BE6B-F938055E21EA}"/>
                </a:ext>
              </a:extLst>
            </p:cNvPr>
            <p:cNvSpPr txBox="1">
              <a:spLocks noChangeArrowheads="1"/>
            </p:cNvSpPr>
            <p:nvPr/>
          </p:nvSpPr>
          <p:spPr bwMode="auto">
            <a:xfrm>
              <a:off x="7887531" y="7397520"/>
              <a:ext cx="803586" cy="252412"/>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000" b="0" i="0" u="none" strike="noStrike" cap="none" normalizeH="0" baseline="0" dirty="0">
                  <a:ln>
                    <a:noFill/>
                  </a:ln>
                  <a:solidFill>
                    <a:schemeClr val="tx1"/>
                  </a:solidFill>
                  <a:effectLst/>
                  <a:latin typeface="Century Gothic" panose="020B0502020202020204" pitchFamily="34" charset="0"/>
                </a:rPr>
                <a:t>White oak</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3" name="Text Box 2">
              <a:extLst>
                <a:ext uri="{FF2B5EF4-FFF2-40B4-BE49-F238E27FC236}">
                  <a16:creationId xmlns:a16="http://schemas.microsoft.com/office/drawing/2014/main" id="{DDBA625C-72F4-4710-998F-8A9F0CA54707}"/>
                </a:ext>
              </a:extLst>
            </p:cNvPr>
            <p:cNvSpPr txBox="1">
              <a:spLocks noChangeArrowheads="1"/>
            </p:cNvSpPr>
            <p:nvPr/>
          </p:nvSpPr>
          <p:spPr bwMode="auto">
            <a:xfrm>
              <a:off x="8146588" y="6132254"/>
              <a:ext cx="1148415" cy="252412"/>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000" b="0" i="0" u="none" strike="noStrike" cap="none" normalizeH="0" baseline="0" dirty="0">
                  <a:ln>
                    <a:noFill/>
                  </a:ln>
                  <a:solidFill>
                    <a:schemeClr val="tx1"/>
                  </a:solidFill>
                  <a:effectLst/>
                  <a:latin typeface="Century Gothic" panose="020B0502020202020204" pitchFamily="34" charset="0"/>
                </a:rPr>
                <a:t>American holly</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24" name="Picture 10" descr="Maryland Biodiversity Project - Tulip Poplar (Liriodendron tulipifera)">
              <a:extLst>
                <a:ext uri="{FF2B5EF4-FFF2-40B4-BE49-F238E27FC236}">
                  <a16:creationId xmlns:a16="http://schemas.microsoft.com/office/drawing/2014/main" id="{DFC440AA-7ED8-4AA5-959E-4A7185401D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5378" y="3495722"/>
              <a:ext cx="1814337" cy="13607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2">
              <a:extLst>
                <a:ext uri="{FF2B5EF4-FFF2-40B4-BE49-F238E27FC236}">
                  <a16:creationId xmlns:a16="http://schemas.microsoft.com/office/drawing/2014/main" id="{8F827F53-7AD2-4059-9DCF-72C61CF8120F}"/>
                </a:ext>
              </a:extLst>
            </p:cNvPr>
            <p:cNvSpPr txBox="1">
              <a:spLocks noChangeArrowheads="1"/>
            </p:cNvSpPr>
            <p:nvPr/>
          </p:nvSpPr>
          <p:spPr bwMode="auto">
            <a:xfrm>
              <a:off x="7915378" y="4621453"/>
              <a:ext cx="1148415" cy="252412"/>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000" b="0" i="0" u="none" strike="noStrike" cap="none" normalizeH="0" baseline="0" dirty="0">
                  <a:ln>
                    <a:noFill/>
                  </a:ln>
                  <a:solidFill>
                    <a:schemeClr val="tx1"/>
                  </a:solidFill>
                  <a:effectLst/>
                  <a:latin typeface="Century Gothic" panose="020B0502020202020204" pitchFamily="34" charset="0"/>
                </a:rPr>
                <a:t>Tulip poplar</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6" name="Text Box 2">
              <a:extLst>
                <a:ext uri="{FF2B5EF4-FFF2-40B4-BE49-F238E27FC236}">
                  <a16:creationId xmlns:a16="http://schemas.microsoft.com/office/drawing/2014/main" id="{F73F9C48-1D51-4BF1-8CC4-88E400191E90}"/>
                </a:ext>
              </a:extLst>
            </p:cNvPr>
            <p:cNvSpPr txBox="1">
              <a:spLocks noChangeArrowheads="1"/>
            </p:cNvSpPr>
            <p:nvPr/>
          </p:nvSpPr>
          <p:spPr bwMode="auto">
            <a:xfrm>
              <a:off x="7978917" y="2998348"/>
              <a:ext cx="1729947" cy="252412"/>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000" b="0" i="0" u="none" strike="noStrike" cap="none" normalizeH="0" baseline="0" dirty="0">
                  <a:ln>
                    <a:noFill/>
                  </a:ln>
                  <a:solidFill>
                    <a:schemeClr val="tx1"/>
                  </a:solidFill>
                  <a:effectLst/>
                  <a:latin typeface="Century Gothic" panose="020B0502020202020204" pitchFamily="34" charset="0"/>
                </a:rPr>
                <a:t>Watch out for poison ivy!</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34008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2" name="TextBox 1">
            <a:extLst>
              <a:ext uri="{FF2B5EF4-FFF2-40B4-BE49-F238E27FC236}">
                <a16:creationId xmlns:a16="http://schemas.microsoft.com/office/drawing/2014/main" id="{FC45340A-96FD-40C6-B982-E90D174BC3D1}"/>
              </a:ext>
            </a:extLst>
          </p:cNvPr>
          <p:cNvSpPr txBox="1"/>
          <p:nvPr/>
        </p:nvSpPr>
        <p:spPr>
          <a:xfrm>
            <a:off x="310679" y="9784"/>
            <a:ext cx="541928" cy="406265"/>
          </a:xfrm>
          <a:prstGeom prst="rect">
            <a:avLst/>
          </a:prstGeom>
          <a:noFill/>
        </p:spPr>
        <p:txBody>
          <a:bodyPr wrap="square" rtlCol="0">
            <a:spAutoFit/>
          </a:bodyPr>
          <a:lstStyle/>
          <a:p>
            <a:r>
              <a:rPr lang="en-US" sz="2040" dirty="0"/>
              <a:t>6</a:t>
            </a:r>
          </a:p>
        </p:txBody>
      </p:sp>
      <p:sp>
        <p:nvSpPr>
          <p:cNvPr id="14" name="TextBox 13">
            <a:extLst>
              <a:ext uri="{FF2B5EF4-FFF2-40B4-BE49-F238E27FC236}">
                <a16:creationId xmlns:a16="http://schemas.microsoft.com/office/drawing/2014/main" id="{E678CF30-BF3E-4297-ACFF-B16A656679D8}"/>
              </a:ext>
            </a:extLst>
          </p:cNvPr>
          <p:cNvSpPr txBox="1"/>
          <p:nvPr/>
        </p:nvSpPr>
        <p:spPr>
          <a:xfrm>
            <a:off x="9405382" y="45480"/>
            <a:ext cx="541928" cy="406265"/>
          </a:xfrm>
          <a:prstGeom prst="rect">
            <a:avLst/>
          </a:prstGeom>
          <a:noFill/>
        </p:spPr>
        <p:txBody>
          <a:bodyPr wrap="square" rtlCol="0">
            <a:spAutoFit/>
          </a:bodyPr>
          <a:lstStyle/>
          <a:p>
            <a:r>
              <a:rPr lang="en-US" sz="2040" dirty="0"/>
              <a:t>15</a:t>
            </a:r>
          </a:p>
        </p:txBody>
      </p:sp>
      <p:pic>
        <p:nvPicPr>
          <p:cNvPr id="6" name="Picture 5">
            <a:extLst>
              <a:ext uri="{FF2B5EF4-FFF2-40B4-BE49-F238E27FC236}">
                <a16:creationId xmlns:a16="http://schemas.microsoft.com/office/drawing/2014/main" id="{5F59D55A-3B69-4937-AD04-AA4576B33BC1}"/>
              </a:ext>
            </a:extLst>
          </p:cNvPr>
          <p:cNvPicPr>
            <a:picLocks noChangeAspect="1"/>
          </p:cNvPicPr>
          <p:nvPr/>
        </p:nvPicPr>
        <p:blipFill>
          <a:blip r:embed="rId2" cstate="print"/>
          <a:srcRect/>
          <a:stretch>
            <a:fillRect/>
          </a:stretch>
        </p:blipFill>
        <p:spPr bwMode="auto">
          <a:xfrm>
            <a:off x="503376" y="434074"/>
            <a:ext cx="354965" cy="342900"/>
          </a:xfrm>
          <a:prstGeom prst="rect">
            <a:avLst/>
          </a:prstGeom>
          <a:noFill/>
          <a:ln w="9525">
            <a:noFill/>
            <a:miter lim="800000"/>
            <a:headEnd/>
            <a:tailEnd/>
          </a:ln>
        </p:spPr>
      </p:pic>
      <p:sp>
        <p:nvSpPr>
          <p:cNvPr id="3" name="TextBox 2">
            <a:extLst>
              <a:ext uri="{FF2B5EF4-FFF2-40B4-BE49-F238E27FC236}">
                <a16:creationId xmlns:a16="http://schemas.microsoft.com/office/drawing/2014/main" id="{44F0DBD0-201C-4AF1-A2EB-9C2830E67BD1}"/>
              </a:ext>
            </a:extLst>
          </p:cNvPr>
          <p:cNvSpPr txBox="1"/>
          <p:nvPr/>
        </p:nvSpPr>
        <p:spPr>
          <a:xfrm>
            <a:off x="435833" y="507403"/>
            <a:ext cx="4447557" cy="4304255"/>
          </a:xfrm>
          <a:prstGeom prst="rect">
            <a:avLst/>
          </a:prstGeom>
          <a:noFill/>
        </p:spPr>
        <p:txBody>
          <a:bodyPr wrap="square" rtlCol="0">
            <a:spAutoFit/>
          </a:bodyPr>
          <a:lstStyle/>
          <a:p>
            <a:pPr marL="0" marR="0">
              <a:lnSpc>
                <a:spcPct val="115000"/>
              </a:lnSpc>
              <a:spcBef>
                <a:spcPts val="0"/>
              </a:spcBef>
              <a:spcAft>
                <a:spcPts val="0"/>
              </a:spcAft>
            </a:pPr>
            <a:r>
              <a:rPr lang="en-US" sz="1200" b="1" cap="all" dirty="0">
                <a:effectLst/>
                <a:latin typeface="Century Gothic" panose="020B0502020202020204" pitchFamily="34" charset="0"/>
                <a:ea typeface="Calibri" panose="020F0502020204030204" pitchFamily="34" charset="0"/>
                <a:cs typeface="Corbel" panose="020B0503020204020204" pitchFamily="34" charset="0"/>
              </a:rPr>
              <a:t>	</a:t>
            </a:r>
            <a:r>
              <a:rPr lang="en-US" b="1" cap="all" dirty="0">
                <a:effectLst/>
                <a:latin typeface="Century Gothic" panose="020B0502020202020204" pitchFamily="34" charset="0"/>
                <a:ea typeface="Calibri" panose="020F0502020204030204" pitchFamily="34" charset="0"/>
                <a:cs typeface="Corbel" panose="020B0503020204020204" pitchFamily="34" charset="0"/>
              </a:rPr>
              <a:t>Rain, rain, don’t go away</a:t>
            </a:r>
          </a:p>
          <a:p>
            <a:pPr marL="0" marR="0">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A rain garden is a special type of garden</a:t>
            </a:r>
            <a:r>
              <a:rPr lang="en-US" sz="1200" dirty="0">
                <a:latin typeface="Century Gothic" panose="020B0502020202020204" pitchFamily="34" charset="0"/>
                <a:ea typeface="Calibri" panose="020F0502020204030204" pitchFamily="34" charset="0"/>
                <a:cs typeface="Corbel" panose="020B0503020204020204" pitchFamily="34" charset="0"/>
              </a:rPr>
              <a:t>. </a:t>
            </a:r>
            <a:r>
              <a:rPr lang="en-US" sz="1200" dirty="0">
                <a:effectLst/>
                <a:latin typeface="Century Gothic" panose="020B0502020202020204" pitchFamily="34" charset="0"/>
                <a:ea typeface="Calibri" panose="020F0502020204030204" pitchFamily="34" charset="0"/>
                <a:cs typeface="Corbel" panose="020B0503020204020204" pitchFamily="34" charset="0"/>
              </a:rPr>
              <a:t>They are very helpful in urban areas with lots of impervious surfaces - ground that is too hard for water to soak into, like roads, driveways, and tightly packed yards.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Visit our </a:t>
            </a:r>
            <a:r>
              <a:rPr lang="en-US" sz="1200" b="1" cap="all" dirty="0">
                <a:effectLst/>
                <a:latin typeface="Century Gothic" panose="020B0502020202020204" pitchFamily="34" charset="0"/>
                <a:ea typeface="Calibri" panose="020F0502020204030204" pitchFamily="34" charset="0"/>
                <a:cs typeface="Corbel" panose="020B0503020204020204" pitchFamily="34" charset="0"/>
              </a:rPr>
              <a:t>rain garden</a:t>
            </a:r>
            <a:r>
              <a:rPr lang="en-US" sz="1200" dirty="0">
                <a:effectLst/>
                <a:latin typeface="Century Gothic" panose="020B0502020202020204" pitchFamily="34" charset="0"/>
                <a:ea typeface="Calibri" panose="020F0502020204030204" pitchFamily="34" charset="0"/>
                <a:cs typeface="Corbel" panose="020B0503020204020204" pitchFamily="34" charset="0"/>
              </a:rPr>
              <a:t> and see why they are important! Write down three reasons that you can think of – use the signs to help you learn more.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100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1.______________________________________________________</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100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2.______________________________________________________</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100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3. _____________________________________________________</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9" name="Picture 8">
            <a:extLst>
              <a:ext uri="{FF2B5EF4-FFF2-40B4-BE49-F238E27FC236}">
                <a16:creationId xmlns:a16="http://schemas.microsoft.com/office/drawing/2014/main" id="{4972A8EF-8886-40C7-9A3E-3DFCE46C790E}"/>
              </a:ext>
            </a:extLst>
          </p:cNvPr>
          <p:cNvPicPr>
            <a:picLocks noChangeAspect="1"/>
          </p:cNvPicPr>
          <p:nvPr/>
        </p:nvPicPr>
        <p:blipFill>
          <a:blip r:embed="rId3" cstate="print"/>
          <a:srcRect/>
          <a:stretch>
            <a:fillRect/>
          </a:stretch>
        </p:blipFill>
        <p:spPr bwMode="auto">
          <a:xfrm>
            <a:off x="852606" y="4576763"/>
            <a:ext cx="3689350" cy="2771775"/>
          </a:xfrm>
          <a:prstGeom prst="rect">
            <a:avLst/>
          </a:prstGeom>
          <a:noFill/>
          <a:ln w="9525">
            <a:noFill/>
            <a:miter lim="800000"/>
            <a:headEnd/>
            <a:tailEnd/>
          </a:ln>
        </p:spPr>
      </p:pic>
      <p:pic>
        <p:nvPicPr>
          <p:cNvPr id="24" name="Picture 23">
            <a:extLst>
              <a:ext uri="{FF2B5EF4-FFF2-40B4-BE49-F238E27FC236}">
                <a16:creationId xmlns:a16="http://schemas.microsoft.com/office/drawing/2014/main" id="{5AC13779-A8E9-49F7-BC61-29085673DB54}"/>
              </a:ext>
            </a:extLst>
          </p:cNvPr>
          <p:cNvPicPr>
            <a:picLocks noChangeAspect="1"/>
          </p:cNvPicPr>
          <p:nvPr/>
        </p:nvPicPr>
        <p:blipFill>
          <a:blip r:embed="rId4" cstate="print"/>
          <a:srcRect/>
          <a:stretch>
            <a:fillRect/>
          </a:stretch>
        </p:blipFill>
        <p:spPr bwMode="auto">
          <a:xfrm>
            <a:off x="6014189" y="507403"/>
            <a:ext cx="385741" cy="496570"/>
          </a:xfrm>
          <a:prstGeom prst="rect">
            <a:avLst/>
          </a:prstGeom>
          <a:noFill/>
          <a:ln w="9525">
            <a:noFill/>
            <a:miter lim="800000"/>
            <a:headEnd/>
            <a:tailEnd/>
          </a:ln>
        </p:spPr>
      </p:pic>
      <p:sp>
        <p:nvSpPr>
          <p:cNvPr id="25" name="TextBox 24">
            <a:extLst>
              <a:ext uri="{FF2B5EF4-FFF2-40B4-BE49-F238E27FC236}">
                <a16:creationId xmlns:a16="http://schemas.microsoft.com/office/drawing/2014/main" id="{77CA8254-2EF8-45DF-BA59-490735270028}"/>
              </a:ext>
            </a:extLst>
          </p:cNvPr>
          <p:cNvSpPr txBox="1"/>
          <p:nvPr/>
        </p:nvSpPr>
        <p:spPr>
          <a:xfrm>
            <a:off x="6559179" y="592308"/>
            <a:ext cx="372427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Terrific trees</a:t>
            </a:r>
            <a:endParaRPr lang="en-US" dirty="0"/>
          </a:p>
        </p:txBody>
      </p:sp>
      <p:sp>
        <p:nvSpPr>
          <p:cNvPr id="26" name="TextBox 25">
            <a:extLst>
              <a:ext uri="{FF2B5EF4-FFF2-40B4-BE49-F238E27FC236}">
                <a16:creationId xmlns:a16="http://schemas.microsoft.com/office/drawing/2014/main" id="{0657B008-54C0-41E0-B54B-E3B21D2D7EB1}"/>
              </a:ext>
            </a:extLst>
          </p:cNvPr>
          <p:cNvSpPr txBox="1"/>
          <p:nvPr/>
        </p:nvSpPr>
        <p:spPr>
          <a:xfrm>
            <a:off x="5553075" y="1144536"/>
            <a:ext cx="3190875" cy="3108543"/>
          </a:xfrm>
          <a:prstGeom prst="rect">
            <a:avLst/>
          </a:prstGeom>
          <a:noFill/>
        </p:spPr>
        <p:txBody>
          <a:bodyPr wrap="square" rtlCol="0">
            <a:spAutoFit/>
          </a:bodyPr>
          <a:lstStyle/>
          <a:p>
            <a:r>
              <a:rPr lang="en-US" sz="1400" dirty="0">
                <a:effectLst/>
                <a:latin typeface="Century Gothic" panose="020B0502020202020204" pitchFamily="34" charset="0"/>
                <a:ea typeface="Calibri" panose="020F0502020204030204" pitchFamily="34" charset="0"/>
                <a:cs typeface="Corbel" panose="020B0503020204020204" pitchFamily="34" charset="0"/>
              </a:rPr>
              <a:t>A tree adds a layer of new wood every year. These layers are called tree rings. By counting them, you can estimate the age of a tree. </a:t>
            </a:r>
          </a:p>
          <a:p>
            <a:endParaRPr lang="en-US" sz="1400" dirty="0">
              <a:latin typeface="Century Gothic" panose="020B0502020202020204" pitchFamily="34" charset="0"/>
            </a:endParaRPr>
          </a:p>
          <a:p>
            <a:r>
              <a:rPr lang="en-US" sz="1400" dirty="0">
                <a:latin typeface="Century Gothic" panose="020B0502020202020204" pitchFamily="34" charset="0"/>
              </a:rPr>
              <a:t>Find a tree “cookie” (a cross section of a tree trunk) from a tree that was cut down in your yard. Or, check out the one on display in the Stevens Nature Center. Count the rings. About how old was this tree?</a:t>
            </a:r>
          </a:p>
          <a:p>
            <a:endParaRPr lang="en-US" sz="1400" dirty="0">
              <a:latin typeface="Century Gothic" panose="020B0502020202020204" pitchFamily="34" charset="0"/>
            </a:endParaRPr>
          </a:p>
          <a:p>
            <a:r>
              <a:rPr lang="en-US" sz="1400" dirty="0">
                <a:latin typeface="Century Gothic" panose="020B0502020202020204" pitchFamily="34" charset="0"/>
              </a:rPr>
              <a:t>_______________________________</a:t>
            </a:r>
            <a:endParaRPr lang="en-US" sz="1400" dirty="0"/>
          </a:p>
        </p:txBody>
      </p:sp>
      <p:sp>
        <p:nvSpPr>
          <p:cNvPr id="27" name="TextBox 26">
            <a:extLst>
              <a:ext uri="{FF2B5EF4-FFF2-40B4-BE49-F238E27FC236}">
                <a16:creationId xmlns:a16="http://schemas.microsoft.com/office/drawing/2014/main" id="{4FA254D5-EE9B-43DD-908D-6F43E615AD9D}"/>
              </a:ext>
            </a:extLst>
          </p:cNvPr>
          <p:cNvSpPr txBox="1"/>
          <p:nvPr/>
        </p:nvSpPr>
        <p:spPr>
          <a:xfrm>
            <a:off x="5534025" y="4435975"/>
            <a:ext cx="4413285" cy="1384995"/>
          </a:xfrm>
          <a:prstGeom prst="rect">
            <a:avLst/>
          </a:prstGeom>
          <a:noFill/>
        </p:spPr>
        <p:txBody>
          <a:bodyPr wrap="square" rtlCol="0">
            <a:spAutoFit/>
          </a:bodyPr>
          <a:lstStyle/>
          <a:p>
            <a:r>
              <a:rPr lang="en-US" sz="1400" dirty="0">
                <a:effectLst/>
                <a:latin typeface="Century Gothic" panose="020B0502020202020204" pitchFamily="34" charset="0"/>
                <a:ea typeface="Calibri" panose="020F0502020204030204" pitchFamily="34" charset="0"/>
                <a:cs typeface="Corbel" panose="020B0503020204020204" pitchFamily="34" charset="0"/>
              </a:rPr>
              <a:t>Not all layers are created equall</a:t>
            </a:r>
            <a:r>
              <a:rPr lang="en-US" sz="1400" dirty="0">
                <a:latin typeface="Century Gothic" panose="020B0502020202020204" pitchFamily="34" charset="0"/>
                <a:ea typeface="Calibri" panose="020F0502020204030204" pitchFamily="34" charset="0"/>
                <a:cs typeface="Corbel" panose="020B0503020204020204" pitchFamily="34" charset="0"/>
              </a:rPr>
              <a:t>y! You might notice some of the rings are wider than others. Narrow rings may be created in years when growing conditions were tough, such as drought or crowding. Draw a sketch of your tree rings here: </a:t>
            </a:r>
            <a:endParaRPr lang="en-US" sz="1400" dirty="0"/>
          </a:p>
        </p:txBody>
      </p:sp>
      <p:pic>
        <p:nvPicPr>
          <p:cNvPr id="13" name="Picture 12" descr="A picture containing mollusk, invertebrate&#10;&#10;Description automatically generated">
            <a:extLst>
              <a:ext uri="{FF2B5EF4-FFF2-40B4-BE49-F238E27FC236}">
                <a16:creationId xmlns:a16="http://schemas.microsoft.com/office/drawing/2014/main" id="{3DB409A8-81BB-46C1-B411-17DAD9A02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0569" y="1603946"/>
            <a:ext cx="1356741" cy="1485377"/>
          </a:xfrm>
          <a:prstGeom prst="rect">
            <a:avLst/>
          </a:prstGeom>
        </p:spPr>
      </p:pic>
      <p:sp>
        <p:nvSpPr>
          <p:cNvPr id="16" name="TextBox 15">
            <a:extLst>
              <a:ext uri="{FF2B5EF4-FFF2-40B4-BE49-F238E27FC236}">
                <a16:creationId xmlns:a16="http://schemas.microsoft.com/office/drawing/2014/main" id="{9324455B-E2EA-4901-96B3-F2D6D78D8ABE}"/>
              </a:ext>
            </a:extLst>
          </p:cNvPr>
          <p:cNvSpPr txBox="1"/>
          <p:nvPr/>
        </p:nvSpPr>
        <p:spPr>
          <a:xfrm>
            <a:off x="6399930" y="5820970"/>
            <a:ext cx="2614057" cy="1476375"/>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1618377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2" name="TextBox 1">
            <a:extLst>
              <a:ext uri="{FF2B5EF4-FFF2-40B4-BE49-F238E27FC236}">
                <a16:creationId xmlns:a16="http://schemas.microsoft.com/office/drawing/2014/main" id="{FC45340A-96FD-40C6-B982-E90D174BC3D1}"/>
              </a:ext>
            </a:extLst>
          </p:cNvPr>
          <p:cNvSpPr txBox="1"/>
          <p:nvPr/>
        </p:nvSpPr>
        <p:spPr>
          <a:xfrm>
            <a:off x="244004" y="9784"/>
            <a:ext cx="541928" cy="406265"/>
          </a:xfrm>
          <a:prstGeom prst="rect">
            <a:avLst/>
          </a:prstGeom>
          <a:noFill/>
        </p:spPr>
        <p:txBody>
          <a:bodyPr wrap="square" rtlCol="0">
            <a:spAutoFit/>
          </a:bodyPr>
          <a:lstStyle/>
          <a:p>
            <a:r>
              <a:rPr lang="en-US" sz="2040" dirty="0"/>
              <a:t>14</a:t>
            </a:r>
          </a:p>
        </p:txBody>
      </p:sp>
      <p:sp>
        <p:nvSpPr>
          <p:cNvPr id="14" name="TextBox 13">
            <a:extLst>
              <a:ext uri="{FF2B5EF4-FFF2-40B4-BE49-F238E27FC236}">
                <a16:creationId xmlns:a16="http://schemas.microsoft.com/office/drawing/2014/main" id="{E678CF30-BF3E-4297-ACFF-B16A656679D8}"/>
              </a:ext>
            </a:extLst>
          </p:cNvPr>
          <p:cNvSpPr txBox="1"/>
          <p:nvPr/>
        </p:nvSpPr>
        <p:spPr>
          <a:xfrm>
            <a:off x="9516472" y="9784"/>
            <a:ext cx="541928" cy="406265"/>
          </a:xfrm>
          <a:prstGeom prst="rect">
            <a:avLst/>
          </a:prstGeom>
          <a:noFill/>
        </p:spPr>
        <p:txBody>
          <a:bodyPr wrap="square" rtlCol="0">
            <a:spAutoFit/>
          </a:bodyPr>
          <a:lstStyle/>
          <a:p>
            <a:r>
              <a:rPr lang="en-US" sz="2040" dirty="0"/>
              <a:t>7</a:t>
            </a:r>
          </a:p>
        </p:txBody>
      </p:sp>
      <p:pic>
        <p:nvPicPr>
          <p:cNvPr id="6" name="Picture 5">
            <a:extLst>
              <a:ext uri="{FF2B5EF4-FFF2-40B4-BE49-F238E27FC236}">
                <a16:creationId xmlns:a16="http://schemas.microsoft.com/office/drawing/2014/main" id="{801896AE-C11B-411B-B059-38F811B65397}"/>
              </a:ext>
            </a:extLst>
          </p:cNvPr>
          <p:cNvPicPr>
            <a:picLocks noChangeAspect="1"/>
          </p:cNvPicPr>
          <p:nvPr/>
        </p:nvPicPr>
        <p:blipFill>
          <a:blip r:embed="rId2" cstate="print"/>
          <a:srcRect/>
          <a:stretch>
            <a:fillRect/>
          </a:stretch>
        </p:blipFill>
        <p:spPr bwMode="auto">
          <a:xfrm>
            <a:off x="5507921" y="518161"/>
            <a:ext cx="354965" cy="342900"/>
          </a:xfrm>
          <a:prstGeom prst="rect">
            <a:avLst/>
          </a:prstGeom>
          <a:noFill/>
          <a:ln w="9525">
            <a:noFill/>
            <a:miter lim="800000"/>
            <a:headEnd/>
            <a:tailEnd/>
          </a:ln>
        </p:spPr>
      </p:pic>
      <p:sp>
        <p:nvSpPr>
          <p:cNvPr id="3" name="TextBox 2">
            <a:extLst>
              <a:ext uri="{FF2B5EF4-FFF2-40B4-BE49-F238E27FC236}">
                <a16:creationId xmlns:a16="http://schemas.microsoft.com/office/drawing/2014/main" id="{8C86E217-4EC4-4D8F-A672-6B78FD020ABC}"/>
              </a:ext>
            </a:extLst>
          </p:cNvPr>
          <p:cNvSpPr txBox="1"/>
          <p:nvPr/>
        </p:nvSpPr>
        <p:spPr>
          <a:xfrm>
            <a:off x="6140086" y="541022"/>
            <a:ext cx="275272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Gardens Galore</a:t>
            </a:r>
            <a:endParaRPr lang="en-US" dirty="0"/>
          </a:p>
        </p:txBody>
      </p:sp>
      <p:sp>
        <p:nvSpPr>
          <p:cNvPr id="9" name="TextBox 8">
            <a:extLst>
              <a:ext uri="{FF2B5EF4-FFF2-40B4-BE49-F238E27FC236}">
                <a16:creationId xmlns:a16="http://schemas.microsoft.com/office/drawing/2014/main" id="{7F0BB22D-BBFF-4FEC-B91A-36D2345555F7}"/>
              </a:ext>
            </a:extLst>
          </p:cNvPr>
          <p:cNvSpPr txBox="1"/>
          <p:nvPr/>
        </p:nvSpPr>
        <p:spPr>
          <a:xfrm>
            <a:off x="5172573" y="1084271"/>
            <a:ext cx="4695327" cy="5019836"/>
          </a:xfrm>
          <a:prstGeom prst="rect">
            <a:avLst/>
          </a:prstGeom>
          <a:noFill/>
        </p:spPr>
        <p:txBody>
          <a:bodyPr wrap="square" rtlCol="0">
            <a:spAutoFit/>
          </a:bodyPr>
          <a:lstStyle/>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If you provide the right tools, gardens can help wildlife, too. They can provide food, water, and shelter, just like a natural habitat.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1200"/>
              </a:spcBef>
              <a:spcAft>
                <a:spcPts val="100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Did you know that </a:t>
            </a:r>
            <a:r>
              <a:rPr lang="en-US" sz="1200" dirty="0">
                <a:latin typeface="Century Gothic" panose="020B0502020202020204" pitchFamily="34" charset="0"/>
                <a:ea typeface="Calibri" panose="020F0502020204030204" pitchFamily="34" charset="0"/>
                <a:cs typeface="Corbel" panose="020B0503020204020204" pitchFamily="34" charset="0"/>
              </a:rPr>
              <a:t>the </a:t>
            </a:r>
            <a:r>
              <a:rPr lang="en-US" sz="1200" dirty="0">
                <a:effectLst/>
                <a:latin typeface="Century Gothic" panose="020B0502020202020204" pitchFamily="34" charset="0"/>
                <a:ea typeface="Calibri" panose="020F0502020204030204" pitchFamily="34" charset="0"/>
                <a:cs typeface="Corbel" panose="020B0503020204020204" pitchFamily="34" charset="0"/>
              </a:rPr>
              <a:t>Carolina Chickadee will re-use an old woodpecker nest for their own? Like them, people are great at re-using things for reasons besides their original design.</a:t>
            </a:r>
          </a:p>
          <a:p>
            <a:pPr marL="0" marR="0">
              <a:lnSpc>
                <a:spcPct val="115000"/>
              </a:lnSpc>
              <a:spcBef>
                <a:spcPts val="1200"/>
              </a:spcBef>
              <a:spcAft>
                <a:spcPts val="100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 Can you find three things in the </a:t>
            </a:r>
            <a:r>
              <a:rPr lang="en-US" sz="1200" b="1" cap="all" dirty="0">
                <a:effectLst/>
                <a:latin typeface="Century Gothic" panose="020B0502020202020204" pitchFamily="34" charset="0"/>
                <a:ea typeface="Calibri" panose="020F0502020204030204" pitchFamily="34" charset="0"/>
                <a:cs typeface="Corbel" panose="020B0503020204020204" pitchFamily="34" charset="0"/>
              </a:rPr>
              <a:t>recycle garden</a:t>
            </a:r>
            <a:r>
              <a:rPr lang="en-US" sz="1200" dirty="0">
                <a:effectLst/>
                <a:latin typeface="Century Gothic" panose="020B0502020202020204" pitchFamily="34" charset="0"/>
                <a:ea typeface="Calibri" panose="020F0502020204030204" pitchFamily="34" charset="0"/>
                <a:cs typeface="Corbel" panose="020B0503020204020204" pitchFamily="34" charset="0"/>
              </a:rPr>
              <a:t> that are used to help provide for wildlife?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1._________________________________________________</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2. _________________________________________________</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3. _________________________________________________</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1200"/>
              </a:spcBef>
              <a:spcAft>
                <a:spcPts val="1000"/>
              </a:spcAft>
            </a:pPr>
            <a:r>
              <a:rPr lang="en-US" sz="1200" dirty="0">
                <a:effectLst/>
                <a:latin typeface="Century Gothic" panose="020B0502020202020204" pitchFamily="34" charset="0"/>
                <a:ea typeface="Calibri" panose="020F0502020204030204" pitchFamily="34" charset="0"/>
                <a:cs typeface="Corbel" panose="020B0503020204020204" pitchFamily="34" charset="0"/>
              </a:rPr>
              <a:t>Have you ever seen an animal re-use something in your house or yard, even if it wasn’t meant for wildlife? Tell us about it here: _________________________________________________________________________________________________________________________________________________________________________________</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26" name="Picture 2" descr="59 Unusual Bird Nests Built In The Weirdest Places | Bored Panda">
            <a:extLst>
              <a:ext uri="{FF2B5EF4-FFF2-40B4-BE49-F238E27FC236}">
                <a16:creationId xmlns:a16="http://schemas.microsoft.com/office/drawing/2014/main" id="{7F1808F4-3085-4DE5-A875-848128194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886" y="6043611"/>
            <a:ext cx="1471613" cy="14716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9 Unusual Bird Nests Built In The Weirdest Places | Bored Panda">
            <a:extLst>
              <a:ext uri="{FF2B5EF4-FFF2-40B4-BE49-F238E27FC236}">
                <a16:creationId xmlns:a16="http://schemas.microsoft.com/office/drawing/2014/main" id="{748653E3-C739-466D-8F34-51EEF2B48A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8024812" y="6043611"/>
            <a:ext cx="1399632" cy="1471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96B69EC-7247-43C6-9FDA-6833B2621AA2}"/>
              </a:ext>
            </a:extLst>
          </p:cNvPr>
          <p:cNvPicPr>
            <a:picLocks noChangeAspect="1"/>
          </p:cNvPicPr>
          <p:nvPr/>
        </p:nvPicPr>
        <p:blipFill>
          <a:blip r:embed="rId5" cstate="print"/>
          <a:srcRect/>
          <a:stretch>
            <a:fillRect/>
          </a:stretch>
        </p:blipFill>
        <p:spPr bwMode="auto">
          <a:xfrm>
            <a:off x="473970" y="542546"/>
            <a:ext cx="533400" cy="323850"/>
          </a:xfrm>
          <a:prstGeom prst="rect">
            <a:avLst/>
          </a:prstGeom>
          <a:noFill/>
          <a:ln w="9525">
            <a:noFill/>
            <a:miter lim="800000"/>
            <a:headEnd/>
            <a:tailEnd/>
          </a:ln>
        </p:spPr>
      </p:pic>
      <p:sp>
        <p:nvSpPr>
          <p:cNvPr id="25" name="TextBox 24">
            <a:extLst>
              <a:ext uri="{FF2B5EF4-FFF2-40B4-BE49-F238E27FC236}">
                <a16:creationId xmlns:a16="http://schemas.microsoft.com/office/drawing/2014/main" id="{71ED0F26-CF5B-431A-B2AE-494A8E2CA2D7}"/>
              </a:ext>
            </a:extLst>
          </p:cNvPr>
          <p:cNvSpPr txBox="1"/>
          <p:nvPr/>
        </p:nvSpPr>
        <p:spPr>
          <a:xfrm>
            <a:off x="1097359" y="491729"/>
            <a:ext cx="372427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Bird behavior</a:t>
            </a:r>
            <a:endParaRPr lang="en-US" dirty="0"/>
          </a:p>
        </p:txBody>
      </p:sp>
      <p:sp>
        <p:nvSpPr>
          <p:cNvPr id="30" name="TextBox 29">
            <a:extLst>
              <a:ext uri="{FF2B5EF4-FFF2-40B4-BE49-F238E27FC236}">
                <a16:creationId xmlns:a16="http://schemas.microsoft.com/office/drawing/2014/main" id="{5A4081CC-7C24-4607-AAB5-9AEDFBD7D91A}"/>
              </a:ext>
            </a:extLst>
          </p:cNvPr>
          <p:cNvSpPr txBox="1"/>
          <p:nvPr/>
        </p:nvSpPr>
        <p:spPr>
          <a:xfrm>
            <a:off x="473970" y="1062510"/>
            <a:ext cx="4413285" cy="954107"/>
          </a:xfrm>
          <a:prstGeom prst="rect">
            <a:avLst/>
          </a:prstGeom>
          <a:noFill/>
        </p:spPr>
        <p:txBody>
          <a:bodyPr wrap="square" rtlCol="0">
            <a:spAutoFit/>
          </a:bodyPr>
          <a:lstStyle/>
          <a:p>
            <a:r>
              <a:rPr lang="en-US" sz="1400" dirty="0">
                <a:effectLst/>
                <a:latin typeface="Century Gothic" panose="020B0502020202020204" pitchFamily="34" charset="0"/>
                <a:ea typeface="Calibri" panose="020F0502020204030204" pitchFamily="34" charset="0"/>
                <a:cs typeface="Corbel" panose="020B0503020204020204" pitchFamily="34" charset="0"/>
              </a:rPr>
              <a:t>Go outside and observe birds around the preserve or in your backyard! Observe birds doing at least 5 of the things listed below and check them off. </a:t>
            </a:r>
            <a:endParaRPr lang="en-US" sz="1400" dirty="0"/>
          </a:p>
        </p:txBody>
      </p:sp>
      <p:pic>
        <p:nvPicPr>
          <p:cNvPr id="32" name="Picture 31" descr="Carolina Wren Photo">
            <a:extLst>
              <a:ext uri="{FF2B5EF4-FFF2-40B4-BE49-F238E27FC236}">
                <a16:creationId xmlns:a16="http://schemas.microsoft.com/office/drawing/2014/main" id="{0D97B58F-6A28-45D2-B904-622D13BB4DED}"/>
              </a:ext>
            </a:extLst>
          </p:cNvPr>
          <p:cNvPicPr/>
          <p:nvPr/>
        </p:nvPicPr>
        <p:blipFill>
          <a:blip r:embed="rId6" cstate="print"/>
          <a:srcRect/>
          <a:stretch>
            <a:fillRect/>
          </a:stretch>
        </p:blipFill>
        <p:spPr bwMode="auto">
          <a:xfrm>
            <a:off x="3344144" y="2041881"/>
            <a:ext cx="1438275" cy="1019175"/>
          </a:xfrm>
          <a:prstGeom prst="rect">
            <a:avLst/>
          </a:prstGeom>
          <a:noFill/>
        </p:spPr>
      </p:pic>
      <p:pic>
        <p:nvPicPr>
          <p:cNvPr id="33" name="Picture 32" descr="Adult male">
            <a:extLst>
              <a:ext uri="{FF2B5EF4-FFF2-40B4-BE49-F238E27FC236}">
                <a16:creationId xmlns:a16="http://schemas.microsoft.com/office/drawing/2014/main" id="{5B0B91A6-015F-4943-92EC-D2B04AAF4E4F}"/>
              </a:ext>
            </a:extLst>
          </p:cNvPr>
          <p:cNvPicPr/>
          <p:nvPr/>
        </p:nvPicPr>
        <p:blipFill>
          <a:blip r:embed="rId7" cstate="print"/>
          <a:srcRect/>
          <a:stretch>
            <a:fillRect/>
          </a:stretch>
        </p:blipFill>
        <p:spPr bwMode="auto">
          <a:xfrm>
            <a:off x="3348907" y="3264392"/>
            <a:ext cx="1400175" cy="1200150"/>
          </a:xfrm>
          <a:prstGeom prst="rect">
            <a:avLst/>
          </a:prstGeom>
          <a:noFill/>
        </p:spPr>
      </p:pic>
      <p:pic>
        <p:nvPicPr>
          <p:cNvPr id="34" name="Picture 33" descr="Adult">
            <a:extLst>
              <a:ext uri="{FF2B5EF4-FFF2-40B4-BE49-F238E27FC236}">
                <a16:creationId xmlns:a16="http://schemas.microsoft.com/office/drawing/2014/main" id="{2736327E-A9E6-4EC9-B09E-2E69A2A9D421}"/>
              </a:ext>
            </a:extLst>
          </p:cNvPr>
          <p:cNvPicPr>
            <a:picLocks noChangeAspect="1"/>
          </p:cNvPicPr>
          <p:nvPr/>
        </p:nvPicPr>
        <p:blipFill>
          <a:blip r:embed="rId8" cstate="print"/>
          <a:srcRect l="11940" t="14019" r="16418" b="12149"/>
          <a:stretch>
            <a:fillRect/>
          </a:stretch>
        </p:blipFill>
        <p:spPr bwMode="auto">
          <a:xfrm>
            <a:off x="3272707" y="4731242"/>
            <a:ext cx="1581150" cy="1295400"/>
          </a:xfrm>
          <a:prstGeom prst="rect">
            <a:avLst/>
          </a:prstGeom>
          <a:noFill/>
          <a:ln w="9525">
            <a:noFill/>
            <a:miter lim="800000"/>
            <a:headEnd/>
            <a:tailEnd/>
          </a:ln>
        </p:spPr>
      </p:pic>
      <p:sp>
        <p:nvSpPr>
          <p:cNvPr id="35" name="TextBox 34">
            <a:extLst>
              <a:ext uri="{FF2B5EF4-FFF2-40B4-BE49-F238E27FC236}">
                <a16:creationId xmlns:a16="http://schemas.microsoft.com/office/drawing/2014/main" id="{DE431DE3-2220-4919-AA1F-FBC0C2CBAB2C}"/>
              </a:ext>
            </a:extLst>
          </p:cNvPr>
          <p:cNvSpPr txBox="1"/>
          <p:nvPr/>
        </p:nvSpPr>
        <p:spPr>
          <a:xfrm>
            <a:off x="616845" y="2218373"/>
            <a:ext cx="2560612" cy="3524042"/>
          </a:xfrm>
          <a:prstGeom prst="rect">
            <a:avLst/>
          </a:prstGeom>
          <a:noFill/>
        </p:spPr>
        <p:txBody>
          <a:bodyPr wrap="square" rtlCol="0">
            <a:spAutoFit/>
          </a:bodyPr>
          <a:lstStyle/>
          <a:p>
            <a:r>
              <a:rPr lang="en-US" sz="1400" dirty="0">
                <a:latin typeface="Century Gothic" panose="020B0502020202020204" pitchFamily="34" charset="0"/>
              </a:rPr>
              <a:t>___Walking or hopping on the ground</a:t>
            </a:r>
          </a:p>
          <a:p>
            <a:endParaRPr lang="en-US" sz="400" dirty="0">
              <a:latin typeface="Century Gothic" panose="020B0502020202020204" pitchFamily="34" charset="0"/>
            </a:endParaRPr>
          </a:p>
          <a:p>
            <a:r>
              <a:rPr lang="en-US" sz="1400" dirty="0">
                <a:latin typeface="Century Gothic" panose="020B0502020202020204" pitchFamily="34" charset="0"/>
              </a:rPr>
              <a:t>____Preening (grooming feathers)</a:t>
            </a:r>
          </a:p>
          <a:p>
            <a:endParaRPr lang="en-US" sz="400" dirty="0">
              <a:latin typeface="Century Gothic" panose="020B0502020202020204" pitchFamily="34" charset="0"/>
            </a:endParaRPr>
          </a:p>
          <a:p>
            <a:r>
              <a:rPr lang="en-US" sz="1400" dirty="0">
                <a:latin typeface="Century Gothic" panose="020B0502020202020204" pitchFamily="34" charset="0"/>
              </a:rPr>
              <a:t>____Flying with food or nesting material</a:t>
            </a:r>
          </a:p>
          <a:p>
            <a:endParaRPr lang="en-US" sz="400" dirty="0">
              <a:latin typeface="Century Gothic" panose="020B0502020202020204" pitchFamily="34" charset="0"/>
            </a:endParaRPr>
          </a:p>
          <a:p>
            <a:r>
              <a:rPr lang="en-US" sz="1400" dirty="0">
                <a:latin typeface="Century Gothic" panose="020B0502020202020204" pitchFamily="34" charset="0"/>
              </a:rPr>
              <a:t>____Flying (flapping wings)</a:t>
            </a:r>
          </a:p>
          <a:p>
            <a:endParaRPr lang="en-US" sz="400" dirty="0">
              <a:latin typeface="Century Gothic" panose="020B0502020202020204" pitchFamily="34" charset="0"/>
            </a:endParaRPr>
          </a:p>
          <a:p>
            <a:r>
              <a:rPr lang="en-US" sz="1400" dirty="0">
                <a:latin typeface="Century Gothic" panose="020B0502020202020204" pitchFamily="34" charset="0"/>
              </a:rPr>
              <a:t>____Soaring (no flapping)</a:t>
            </a:r>
          </a:p>
          <a:p>
            <a:endParaRPr lang="en-US" sz="400" dirty="0">
              <a:latin typeface="Century Gothic" panose="020B0502020202020204" pitchFamily="34" charset="0"/>
            </a:endParaRPr>
          </a:p>
          <a:p>
            <a:r>
              <a:rPr lang="en-US" sz="1400" dirty="0">
                <a:latin typeface="Century Gothic" panose="020B0502020202020204" pitchFamily="34" charset="0"/>
              </a:rPr>
              <a:t>____Singing or calling</a:t>
            </a:r>
          </a:p>
          <a:p>
            <a:endParaRPr lang="en-US" sz="400" dirty="0">
              <a:latin typeface="Century Gothic" panose="020B0502020202020204" pitchFamily="34" charset="0"/>
            </a:endParaRPr>
          </a:p>
          <a:p>
            <a:r>
              <a:rPr lang="en-US" sz="1400" dirty="0">
                <a:latin typeface="Century Gothic" panose="020B0502020202020204" pitchFamily="34" charset="0"/>
              </a:rPr>
              <a:t>____Bathing in water</a:t>
            </a:r>
          </a:p>
          <a:p>
            <a:endParaRPr lang="en-US" sz="400" dirty="0">
              <a:latin typeface="Century Gothic" panose="020B0502020202020204" pitchFamily="34" charset="0"/>
            </a:endParaRPr>
          </a:p>
          <a:p>
            <a:r>
              <a:rPr lang="en-US" sz="1400" dirty="0">
                <a:latin typeface="Century Gothic" panose="020B0502020202020204" pitchFamily="34" charset="0"/>
              </a:rPr>
              <a:t>____Sitting on a nest</a:t>
            </a:r>
          </a:p>
          <a:p>
            <a:endParaRPr lang="en-US" sz="400" dirty="0">
              <a:latin typeface="Century Gothic" panose="020B0502020202020204" pitchFamily="34" charset="0"/>
            </a:endParaRPr>
          </a:p>
          <a:p>
            <a:r>
              <a:rPr lang="en-US" sz="1400" dirty="0">
                <a:latin typeface="Century Gothic" panose="020B0502020202020204" pitchFamily="34" charset="0"/>
              </a:rPr>
              <a:t>____Climbing a tree</a:t>
            </a:r>
          </a:p>
          <a:p>
            <a:endParaRPr lang="en-US" sz="400" dirty="0">
              <a:latin typeface="Century Gothic" panose="020B0502020202020204" pitchFamily="34" charset="0"/>
            </a:endParaRPr>
          </a:p>
          <a:p>
            <a:r>
              <a:rPr lang="en-US" sz="1400" dirty="0">
                <a:latin typeface="Century Gothic" panose="020B0502020202020204" pitchFamily="34" charset="0"/>
              </a:rPr>
              <a:t>____Feeding</a:t>
            </a:r>
          </a:p>
        </p:txBody>
      </p:sp>
      <p:sp>
        <p:nvSpPr>
          <p:cNvPr id="36" name="TextBox 35">
            <a:extLst>
              <a:ext uri="{FF2B5EF4-FFF2-40B4-BE49-F238E27FC236}">
                <a16:creationId xmlns:a16="http://schemas.microsoft.com/office/drawing/2014/main" id="{36B426D5-5A73-4D54-9B0B-E87D6C481E84}"/>
              </a:ext>
            </a:extLst>
          </p:cNvPr>
          <p:cNvSpPr txBox="1"/>
          <p:nvPr/>
        </p:nvSpPr>
        <p:spPr>
          <a:xfrm>
            <a:off x="302521" y="6125203"/>
            <a:ext cx="4819649" cy="274178"/>
          </a:xfrm>
          <a:prstGeom prst="rect">
            <a:avLst/>
          </a:prstGeom>
          <a:noFill/>
        </p:spPr>
        <p:txBody>
          <a:bodyPr wrap="square" rtlCol="0">
            <a:spAutoFit/>
          </a:bodyPr>
          <a:lstStyle/>
          <a:p>
            <a:pPr marL="0" marR="0">
              <a:lnSpc>
                <a:spcPct val="115000"/>
              </a:lnSpc>
              <a:spcBef>
                <a:spcPts val="0"/>
              </a:spcBef>
              <a:spcAft>
                <a:spcPts val="0"/>
              </a:spcAft>
            </a:pPr>
            <a:r>
              <a:rPr lang="en-US" sz="1100" b="1" dirty="0">
                <a:effectLst/>
                <a:latin typeface="Century Gothic" panose="020B0502020202020204" pitchFamily="34" charset="0"/>
                <a:ea typeface="Calibri" panose="020F0502020204030204" pitchFamily="34" charset="0"/>
                <a:cs typeface="Corbel" panose="020B0503020204020204" pitchFamily="34" charset="0"/>
              </a:rPr>
              <a:t>Find one of the birds in the pictures above on the trail and circle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7" name="Table 36">
            <a:extLst>
              <a:ext uri="{FF2B5EF4-FFF2-40B4-BE49-F238E27FC236}">
                <a16:creationId xmlns:a16="http://schemas.microsoft.com/office/drawing/2014/main" id="{E4808A91-7C4F-4225-9330-410529F121FE}"/>
              </a:ext>
            </a:extLst>
          </p:cNvPr>
          <p:cNvGraphicFramePr>
            <a:graphicFrameLocks noGrp="1"/>
          </p:cNvGraphicFramePr>
          <p:nvPr>
            <p:extLst>
              <p:ext uri="{D42A27DB-BD31-4B8C-83A1-F6EECF244321}">
                <p14:modId xmlns:p14="http://schemas.microsoft.com/office/powerpoint/2010/main" val="1726530196"/>
              </p:ext>
            </p:extLst>
          </p:nvPr>
        </p:nvGraphicFramePr>
        <p:xfrm>
          <a:off x="616845" y="6522035"/>
          <a:ext cx="4046220" cy="951357"/>
        </p:xfrm>
        <a:graphic>
          <a:graphicData uri="http://schemas.openxmlformats.org/drawingml/2006/table">
            <a:tbl>
              <a:tblPr firstRow="1" firstCol="1" bandRow="1"/>
              <a:tblGrid>
                <a:gridCol w="2023110">
                  <a:extLst>
                    <a:ext uri="{9D8B030D-6E8A-4147-A177-3AD203B41FA5}">
                      <a16:colId xmlns:a16="http://schemas.microsoft.com/office/drawing/2014/main" val="4172998511"/>
                    </a:ext>
                  </a:extLst>
                </a:gridCol>
                <a:gridCol w="2023110">
                  <a:extLst>
                    <a:ext uri="{9D8B030D-6E8A-4147-A177-3AD203B41FA5}">
                      <a16:colId xmlns:a16="http://schemas.microsoft.com/office/drawing/2014/main" val="2885990788"/>
                    </a:ext>
                  </a:extLst>
                </a:gridCol>
              </a:tblGrid>
              <a:tr h="0">
                <a:tc>
                  <a:txBody>
                    <a:bodyPr/>
                    <a:lstStyle/>
                    <a:p>
                      <a:pPr marL="0" marR="0" algn="l">
                        <a:lnSpc>
                          <a:spcPct val="115000"/>
                        </a:lnSpc>
                        <a:spcBef>
                          <a:spcPts val="0"/>
                        </a:spcBef>
                        <a:spcAft>
                          <a:spcPts val="0"/>
                        </a:spcAft>
                      </a:pPr>
                      <a:r>
                        <a:rPr lang="en-US" sz="1100" b="1" dirty="0">
                          <a:effectLst/>
                          <a:latin typeface="Century Gothic" panose="020B0502020202020204" pitchFamily="34" charset="0"/>
                          <a:ea typeface="Calibri" panose="020F0502020204030204" pitchFamily="34" charset="0"/>
                          <a:cs typeface="Corbel" panose="020B0503020204020204" pitchFamily="34" charset="0"/>
                        </a:rPr>
                        <a:t>When bird watching…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100" dirty="0">
                          <a:effectLst/>
                          <a:latin typeface="Century Gothic" panose="020B0502020202020204" pitchFamily="34" charset="0"/>
                          <a:ea typeface="Calibri" panose="020F0502020204030204" pitchFamily="34" charset="0"/>
                          <a:cs typeface="Corbel" panose="020B0503020204020204" pitchFamily="34" charset="0"/>
                        </a:rPr>
                        <a:t>1. Keep the sun at your back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100" dirty="0">
                          <a:effectLst/>
                          <a:latin typeface="Century Gothic" panose="020B0502020202020204" pitchFamily="34" charset="0"/>
                          <a:ea typeface="Calibri" panose="020F0502020204030204" pitchFamily="34" charset="0"/>
                          <a:cs typeface="Corbel" panose="020B0503020204020204" pitchFamily="34" charset="0"/>
                        </a:rPr>
                        <a:t>2. Stay still and quiet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100" dirty="0">
                          <a:effectLst/>
                          <a:latin typeface="Century Gothic" panose="020B0502020202020204" pitchFamily="34" charset="0"/>
                          <a:ea typeface="Calibri" panose="020F0502020204030204" pitchFamily="34" charset="0"/>
                          <a:cs typeface="Corbel" panose="020B0503020204020204" pitchFamily="34" charset="0"/>
                        </a:rPr>
                        <a:t>3. Be patient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b="1" dirty="0">
                          <a:effectLst/>
                          <a:latin typeface="Century Gothic" panose="020B0502020202020204" pitchFamily="34" charset="0"/>
                          <a:ea typeface="Calibri" panose="020F0502020204030204" pitchFamily="34" charset="0"/>
                          <a:cs typeface="Corbel" panose="020B0503020204020204" pitchFamily="34" charset="0"/>
                        </a:rPr>
                        <a:t>To Identify Birds, Look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100" dirty="0">
                          <a:effectLst/>
                          <a:latin typeface="Century Gothic" panose="020B0502020202020204" pitchFamily="34" charset="0"/>
                          <a:ea typeface="Calibri" panose="020F0502020204030204" pitchFamily="34" charset="0"/>
                          <a:cs typeface="Corbel" panose="020B0503020204020204" pitchFamily="34" charset="0"/>
                        </a:rPr>
                        <a:t>1. Size	2. Color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100" dirty="0">
                          <a:effectLst/>
                          <a:latin typeface="Century Gothic" panose="020B0502020202020204" pitchFamily="34" charset="0"/>
                          <a:ea typeface="Calibri" panose="020F0502020204030204" pitchFamily="34" charset="0"/>
                          <a:cs typeface="Corbel" panose="020B0503020204020204" pitchFamily="34" charset="0"/>
                        </a:rPr>
                        <a:t>3. Shape	4. Markings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r>
                        <a:rPr lang="en-US" sz="1100" dirty="0">
                          <a:effectLst/>
                          <a:latin typeface="Century Gothic" panose="020B0502020202020204" pitchFamily="34" charset="0"/>
                          <a:ea typeface="Calibri" panose="020F0502020204030204" pitchFamily="34" charset="0"/>
                          <a:cs typeface="Corbel" panose="020B0503020204020204" pitchFamily="34" charset="0"/>
                        </a:rPr>
                        <a:t>5. Behavior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5707953"/>
                  </a:ext>
                </a:extLst>
              </a:tr>
            </a:tbl>
          </a:graphicData>
        </a:graphic>
      </p:graphicFrame>
      <p:pic>
        <p:nvPicPr>
          <p:cNvPr id="38" name="Picture 37">
            <a:extLst>
              <a:ext uri="{FF2B5EF4-FFF2-40B4-BE49-F238E27FC236}">
                <a16:creationId xmlns:a16="http://schemas.microsoft.com/office/drawing/2014/main" id="{562AF273-4062-49F1-9F84-FF66C00D88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4144" y="2825379"/>
            <a:ext cx="971429" cy="247619"/>
          </a:xfrm>
          <a:prstGeom prst="rect">
            <a:avLst/>
          </a:prstGeom>
        </p:spPr>
      </p:pic>
      <p:pic>
        <p:nvPicPr>
          <p:cNvPr id="39" name="Picture 38">
            <a:extLst>
              <a:ext uri="{FF2B5EF4-FFF2-40B4-BE49-F238E27FC236}">
                <a16:creationId xmlns:a16="http://schemas.microsoft.com/office/drawing/2014/main" id="{C97BBD8A-E37F-4FC5-82D2-4E4DCAE4AC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3514" y="4226463"/>
            <a:ext cx="1114286" cy="247619"/>
          </a:xfrm>
          <a:prstGeom prst="rect">
            <a:avLst/>
          </a:prstGeom>
        </p:spPr>
      </p:pic>
      <p:pic>
        <p:nvPicPr>
          <p:cNvPr id="40" name="Picture 39">
            <a:extLst>
              <a:ext uri="{FF2B5EF4-FFF2-40B4-BE49-F238E27FC236}">
                <a16:creationId xmlns:a16="http://schemas.microsoft.com/office/drawing/2014/main" id="{4F944A0E-D693-45A7-B010-FA4228C2C9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66847" y="5788749"/>
            <a:ext cx="1247619" cy="247619"/>
          </a:xfrm>
          <a:prstGeom prst="rect">
            <a:avLst/>
          </a:prstGeom>
        </p:spPr>
      </p:pic>
    </p:spTree>
    <p:extLst>
      <p:ext uri="{BB962C8B-B14F-4D97-AF65-F5344CB8AC3E}">
        <p14:creationId xmlns:p14="http://schemas.microsoft.com/office/powerpoint/2010/main" val="1889980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2" name="TextBox 1">
            <a:extLst>
              <a:ext uri="{FF2B5EF4-FFF2-40B4-BE49-F238E27FC236}">
                <a16:creationId xmlns:a16="http://schemas.microsoft.com/office/drawing/2014/main" id="{FC45340A-96FD-40C6-B982-E90D174BC3D1}"/>
              </a:ext>
            </a:extLst>
          </p:cNvPr>
          <p:cNvSpPr txBox="1"/>
          <p:nvPr/>
        </p:nvSpPr>
        <p:spPr>
          <a:xfrm>
            <a:off x="320204" y="95077"/>
            <a:ext cx="541928" cy="406265"/>
          </a:xfrm>
          <a:prstGeom prst="rect">
            <a:avLst/>
          </a:prstGeom>
          <a:noFill/>
        </p:spPr>
        <p:txBody>
          <a:bodyPr wrap="square" rtlCol="0">
            <a:spAutoFit/>
          </a:bodyPr>
          <a:lstStyle/>
          <a:p>
            <a:r>
              <a:rPr lang="en-US" sz="2040" dirty="0"/>
              <a:t>8</a:t>
            </a:r>
          </a:p>
        </p:txBody>
      </p:sp>
      <p:sp>
        <p:nvSpPr>
          <p:cNvPr id="14" name="TextBox 13">
            <a:extLst>
              <a:ext uri="{FF2B5EF4-FFF2-40B4-BE49-F238E27FC236}">
                <a16:creationId xmlns:a16="http://schemas.microsoft.com/office/drawing/2014/main" id="{E678CF30-BF3E-4297-ACFF-B16A656679D8}"/>
              </a:ext>
            </a:extLst>
          </p:cNvPr>
          <p:cNvSpPr txBox="1"/>
          <p:nvPr/>
        </p:nvSpPr>
        <p:spPr>
          <a:xfrm>
            <a:off x="9348232" y="9784"/>
            <a:ext cx="541928" cy="406265"/>
          </a:xfrm>
          <a:prstGeom prst="rect">
            <a:avLst/>
          </a:prstGeom>
          <a:noFill/>
        </p:spPr>
        <p:txBody>
          <a:bodyPr wrap="square" rtlCol="0">
            <a:spAutoFit/>
          </a:bodyPr>
          <a:lstStyle/>
          <a:p>
            <a:r>
              <a:rPr lang="en-US" sz="2040" dirty="0"/>
              <a:t>13</a:t>
            </a:r>
          </a:p>
        </p:txBody>
      </p:sp>
      <p:pic>
        <p:nvPicPr>
          <p:cNvPr id="7" name="Picture 6">
            <a:extLst>
              <a:ext uri="{FF2B5EF4-FFF2-40B4-BE49-F238E27FC236}">
                <a16:creationId xmlns:a16="http://schemas.microsoft.com/office/drawing/2014/main" id="{5855BA42-B87B-4CFA-A2C6-D03EA9A6B1F3}"/>
              </a:ext>
            </a:extLst>
          </p:cNvPr>
          <p:cNvPicPr>
            <a:picLocks noChangeAspect="1"/>
          </p:cNvPicPr>
          <p:nvPr/>
        </p:nvPicPr>
        <p:blipFill>
          <a:blip r:embed="rId2" cstate="print"/>
          <a:srcRect/>
          <a:stretch>
            <a:fillRect/>
          </a:stretch>
        </p:blipFill>
        <p:spPr bwMode="auto">
          <a:xfrm>
            <a:off x="684649" y="573996"/>
            <a:ext cx="354965" cy="342900"/>
          </a:xfrm>
          <a:prstGeom prst="rect">
            <a:avLst/>
          </a:prstGeom>
          <a:noFill/>
          <a:ln w="9525">
            <a:noFill/>
            <a:miter lim="800000"/>
            <a:headEnd/>
            <a:tailEnd/>
          </a:ln>
        </p:spPr>
      </p:pic>
      <p:sp>
        <p:nvSpPr>
          <p:cNvPr id="9" name="TextBox 8">
            <a:extLst>
              <a:ext uri="{FF2B5EF4-FFF2-40B4-BE49-F238E27FC236}">
                <a16:creationId xmlns:a16="http://schemas.microsoft.com/office/drawing/2014/main" id="{F4FC925A-8D30-445C-BA10-9B45ABCCA83B}"/>
              </a:ext>
            </a:extLst>
          </p:cNvPr>
          <p:cNvSpPr txBox="1"/>
          <p:nvPr/>
        </p:nvSpPr>
        <p:spPr>
          <a:xfrm>
            <a:off x="1304924" y="416049"/>
            <a:ext cx="3724276" cy="646331"/>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Take a walk around the nature center exhibit hall</a:t>
            </a:r>
            <a:endParaRPr lang="en-US" dirty="0"/>
          </a:p>
        </p:txBody>
      </p:sp>
      <p:sp>
        <p:nvSpPr>
          <p:cNvPr id="3" name="TextBox 2">
            <a:extLst>
              <a:ext uri="{FF2B5EF4-FFF2-40B4-BE49-F238E27FC236}">
                <a16:creationId xmlns:a16="http://schemas.microsoft.com/office/drawing/2014/main" id="{80FD4D1A-DD4F-4321-A233-E99FA5D21171}"/>
              </a:ext>
            </a:extLst>
          </p:cNvPr>
          <p:cNvSpPr txBox="1"/>
          <p:nvPr/>
        </p:nvSpPr>
        <p:spPr>
          <a:xfrm>
            <a:off x="370298" y="1169481"/>
            <a:ext cx="3895725" cy="2369880"/>
          </a:xfrm>
          <a:prstGeom prst="rect">
            <a:avLst/>
          </a:prstGeom>
          <a:noFill/>
        </p:spPr>
        <p:txBody>
          <a:bodyPr wrap="square" rtlCol="0">
            <a:spAutoFit/>
          </a:bodyPr>
          <a:lstStyle/>
          <a:p>
            <a:r>
              <a:rPr lang="en-US" sz="1800" dirty="0">
                <a:effectLst/>
                <a:latin typeface="Century Gothic" panose="020B0502020202020204" pitchFamily="34" charset="0"/>
                <a:ea typeface="Calibri" panose="020F0502020204030204" pitchFamily="34" charset="0"/>
                <a:cs typeface="Corbel" panose="020B0503020204020204" pitchFamily="34" charset="0"/>
              </a:rPr>
              <a:t>Tricky Tracks</a:t>
            </a:r>
          </a:p>
          <a:p>
            <a:r>
              <a:rPr lang="en-US" sz="1600" dirty="0">
                <a:effectLst/>
                <a:latin typeface="Century Gothic" panose="020B0502020202020204" pitchFamily="34" charset="0"/>
                <a:ea typeface="Calibri" panose="020F0502020204030204" pitchFamily="34" charset="0"/>
                <a:cs typeface="Corbel" panose="020B0503020204020204" pitchFamily="34" charset="0"/>
              </a:rPr>
              <a:t>Many of our mammals here are nocturnal (they come out at night) and so are hard to see. We usually only see signs they’ve been nearby recently, such as with their footprints (tracks). Using the track table, identify the following prints: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6" name="Group 5">
            <a:extLst>
              <a:ext uri="{FF2B5EF4-FFF2-40B4-BE49-F238E27FC236}">
                <a16:creationId xmlns:a16="http://schemas.microsoft.com/office/drawing/2014/main" id="{840B5BFC-D1FF-444A-AD8E-70C4E6DA2680}"/>
              </a:ext>
            </a:extLst>
          </p:cNvPr>
          <p:cNvGrpSpPr/>
          <p:nvPr/>
        </p:nvGrpSpPr>
        <p:grpSpPr>
          <a:xfrm>
            <a:off x="2537130" y="3025637"/>
            <a:ext cx="2171700" cy="1889125"/>
            <a:chOff x="2543175" y="3389313"/>
            <a:chExt cx="2171700" cy="1889125"/>
          </a:xfrm>
        </p:grpSpPr>
        <p:pic>
          <p:nvPicPr>
            <p:cNvPr id="10" name="Picture 9">
              <a:extLst>
                <a:ext uri="{FF2B5EF4-FFF2-40B4-BE49-F238E27FC236}">
                  <a16:creationId xmlns:a16="http://schemas.microsoft.com/office/drawing/2014/main" id="{27F02392-56A6-4A90-B0BC-917BB61C0EB7}"/>
                </a:ext>
              </a:extLst>
            </p:cNvPr>
            <p:cNvPicPr>
              <a:picLocks noChangeAspect="1"/>
            </p:cNvPicPr>
            <p:nvPr/>
          </p:nvPicPr>
          <p:blipFill>
            <a:blip r:embed="rId3" cstate="print"/>
            <a:srcRect/>
            <a:stretch>
              <a:fillRect/>
            </a:stretch>
          </p:blipFill>
          <p:spPr bwMode="auto">
            <a:xfrm>
              <a:off x="4124325" y="3449638"/>
              <a:ext cx="590550" cy="18288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B21FEF49-0DD5-4612-88ED-4D784B08E1AD}"/>
                </a:ext>
              </a:extLst>
            </p:cNvPr>
            <p:cNvPicPr>
              <a:picLocks noChangeAspect="1"/>
            </p:cNvPicPr>
            <p:nvPr/>
          </p:nvPicPr>
          <p:blipFill>
            <a:blip r:embed="rId4" cstate="print"/>
            <a:srcRect/>
            <a:stretch>
              <a:fillRect/>
            </a:stretch>
          </p:blipFill>
          <p:spPr bwMode="auto">
            <a:xfrm>
              <a:off x="3629025" y="3389313"/>
              <a:ext cx="549275" cy="1609725"/>
            </a:xfrm>
            <a:prstGeom prst="rect">
              <a:avLst/>
            </a:prstGeom>
            <a:noFill/>
            <a:ln w="9525">
              <a:noFill/>
              <a:miter lim="800000"/>
              <a:headEnd/>
              <a:tailEnd/>
            </a:ln>
          </p:spPr>
        </p:pic>
        <p:pic>
          <p:nvPicPr>
            <p:cNvPr id="12" name="Picture 11" descr="Deer Tracks Decal Sticker">
              <a:extLst>
                <a:ext uri="{FF2B5EF4-FFF2-40B4-BE49-F238E27FC236}">
                  <a16:creationId xmlns:a16="http://schemas.microsoft.com/office/drawing/2014/main" id="{651BFEE0-794E-4A97-93D8-D7735D011745}"/>
                </a:ext>
              </a:extLst>
            </p:cNvPr>
            <p:cNvPicPr>
              <a:picLocks noChangeAspect="1"/>
            </p:cNvPicPr>
            <p:nvPr/>
          </p:nvPicPr>
          <p:blipFill>
            <a:blip r:embed="rId5" cstate="print"/>
            <a:srcRect/>
            <a:stretch>
              <a:fillRect/>
            </a:stretch>
          </p:blipFill>
          <p:spPr bwMode="auto">
            <a:xfrm>
              <a:off x="2543175" y="3522028"/>
              <a:ext cx="719455" cy="1600200"/>
            </a:xfrm>
            <a:prstGeom prst="rect">
              <a:avLst/>
            </a:prstGeom>
            <a:noFill/>
            <a:ln w="9525">
              <a:noFill/>
              <a:miter lim="800000"/>
              <a:headEnd/>
              <a:tailEnd/>
            </a:ln>
          </p:spPr>
        </p:pic>
        <p:pic>
          <p:nvPicPr>
            <p:cNvPr id="13" name="Picture 12">
              <a:extLst>
                <a:ext uri="{FF2B5EF4-FFF2-40B4-BE49-F238E27FC236}">
                  <a16:creationId xmlns:a16="http://schemas.microsoft.com/office/drawing/2014/main" id="{37A2731D-5C4F-475B-8430-06687E98A685}"/>
                </a:ext>
              </a:extLst>
            </p:cNvPr>
            <p:cNvPicPr>
              <a:picLocks noChangeAspect="1"/>
            </p:cNvPicPr>
            <p:nvPr/>
          </p:nvPicPr>
          <p:blipFill>
            <a:blip r:embed="rId6" cstate="print">
              <a:clrChange>
                <a:clrFrom>
                  <a:srgbClr val="FFFFFF"/>
                </a:clrFrom>
                <a:clrTo>
                  <a:srgbClr val="FFFFFF">
                    <a:alpha val="0"/>
                  </a:srgbClr>
                </a:clrTo>
              </a:clrChange>
              <a:lum bright="-100000" contrast="100000"/>
            </a:blip>
            <a:srcRect l="71667" t="6439" b="10664"/>
            <a:stretch>
              <a:fillRect/>
            </a:stretch>
          </p:blipFill>
          <p:spPr bwMode="auto">
            <a:xfrm>
              <a:off x="3152775" y="3475038"/>
              <a:ext cx="476250" cy="1647825"/>
            </a:xfrm>
            <a:prstGeom prst="rect">
              <a:avLst/>
            </a:prstGeom>
            <a:noFill/>
            <a:ln w="9525">
              <a:noFill/>
              <a:miter lim="800000"/>
              <a:headEnd/>
              <a:tailEnd/>
            </a:ln>
          </p:spPr>
        </p:pic>
      </p:grpSp>
      <p:sp>
        <p:nvSpPr>
          <p:cNvPr id="4" name="TextBox 3">
            <a:extLst>
              <a:ext uri="{FF2B5EF4-FFF2-40B4-BE49-F238E27FC236}">
                <a16:creationId xmlns:a16="http://schemas.microsoft.com/office/drawing/2014/main" id="{566B6901-81B4-4A73-B9AD-FB69ACAC7D6A}"/>
              </a:ext>
            </a:extLst>
          </p:cNvPr>
          <p:cNvSpPr txBox="1"/>
          <p:nvPr/>
        </p:nvSpPr>
        <p:spPr>
          <a:xfrm>
            <a:off x="2589517" y="4873865"/>
            <a:ext cx="2066925" cy="369332"/>
          </a:xfrm>
          <a:prstGeom prst="rect">
            <a:avLst/>
          </a:prstGeom>
          <a:noFill/>
        </p:spPr>
        <p:txBody>
          <a:bodyPr wrap="square" rtlCol="0">
            <a:spAutoFit/>
          </a:bodyPr>
          <a:lstStyle/>
          <a:p>
            <a:r>
              <a:rPr lang="en-US" dirty="0"/>
              <a:t>1          2        3         4</a:t>
            </a:r>
          </a:p>
        </p:txBody>
      </p:sp>
      <p:sp>
        <p:nvSpPr>
          <p:cNvPr id="15" name="TextBox 14">
            <a:extLst>
              <a:ext uri="{FF2B5EF4-FFF2-40B4-BE49-F238E27FC236}">
                <a16:creationId xmlns:a16="http://schemas.microsoft.com/office/drawing/2014/main" id="{C2F3AD29-73A0-437D-8BC8-1257AC95FF66}"/>
              </a:ext>
            </a:extLst>
          </p:cNvPr>
          <p:cNvSpPr txBox="1"/>
          <p:nvPr/>
        </p:nvSpPr>
        <p:spPr>
          <a:xfrm>
            <a:off x="387928" y="3437434"/>
            <a:ext cx="1819275" cy="1477328"/>
          </a:xfrm>
          <a:prstGeom prst="rect">
            <a:avLst/>
          </a:prstGeom>
          <a:noFill/>
        </p:spPr>
        <p:txBody>
          <a:bodyPr wrap="square" rtlCol="0">
            <a:spAutoFit/>
          </a:bodyPr>
          <a:lstStyle/>
          <a:p>
            <a:pPr marL="342900" indent="-342900">
              <a:buAutoNum type="arabicPeriod"/>
            </a:pPr>
            <a:r>
              <a:rPr lang="en-US" dirty="0"/>
              <a:t>___________</a:t>
            </a:r>
          </a:p>
          <a:p>
            <a:pPr marL="342900" indent="-342900">
              <a:buAutoNum type="arabicPeriod"/>
            </a:pPr>
            <a:r>
              <a:rPr lang="en-US" dirty="0"/>
              <a:t>___________</a:t>
            </a:r>
          </a:p>
          <a:p>
            <a:pPr marL="342900" indent="-342900">
              <a:buAutoNum type="arabicPeriod"/>
            </a:pPr>
            <a:r>
              <a:rPr lang="en-US" dirty="0"/>
              <a:t>___________</a:t>
            </a:r>
          </a:p>
          <a:p>
            <a:pPr marL="342900" indent="-342900">
              <a:buAutoNum type="arabicPeriod"/>
            </a:pPr>
            <a:r>
              <a:rPr lang="en-US" dirty="0"/>
              <a:t>___________</a:t>
            </a:r>
          </a:p>
          <a:p>
            <a:pPr marL="342900" indent="-342900">
              <a:buAutoNum type="arabicPeriod"/>
            </a:pPr>
            <a:endParaRPr lang="en-US" dirty="0"/>
          </a:p>
        </p:txBody>
      </p:sp>
      <p:sp>
        <p:nvSpPr>
          <p:cNvPr id="29" name="TextBox 28">
            <a:extLst>
              <a:ext uri="{FF2B5EF4-FFF2-40B4-BE49-F238E27FC236}">
                <a16:creationId xmlns:a16="http://schemas.microsoft.com/office/drawing/2014/main" id="{EB6B8155-5C26-4BB2-959A-E2EB8AB4EDDE}"/>
              </a:ext>
            </a:extLst>
          </p:cNvPr>
          <p:cNvSpPr txBox="1"/>
          <p:nvPr/>
        </p:nvSpPr>
        <p:spPr>
          <a:xfrm>
            <a:off x="168240" y="5357875"/>
            <a:ext cx="4168575" cy="2339102"/>
          </a:xfrm>
          <a:prstGeom prst="rect">
            <a:avLst/>
          </a:prstGeom>
          <a:noFill/>
        </p:spPr>
        <p:txBody>
          <a:bodyPr wrap="square" rtlCol="0">
            <a:spAutoFit/>
          </a:bodyPr>
          <a:lstStyle/>
          <a:p>
            <a:r>
              <a:rPr lang="en-US" sz="1600" dirty="0">
                <a:latin typeface="Century Gothic" panose="020B0502020202020204" pitchFamily="34" charset="0"/>
                <a:ea typeface="Calibri" panose="020F0502020204030204" pitchFamily="34" charset="0"/>
                <a:cs typeface="Times New Roman" panose="02020603050405020304" pitchFamily="18" charset="0"/>
              </a:rPr>
              <a:t>Find the four pieces of tree bark mounted on the wall and feel each one. </a:t>
            </a:r>
          </a:p>
          <a:p>
            <a:endParaRPr lang="en-US" sz="1600" dirty="0">
              <a:latin typeface="Century Gothic" panose="020B0502020202020204" pitchFamily="34" charset="0"/>
              <a:ea typeface="Calibri" panose="020F0502020204030204" pitchFamily="34" charset="0"/>
              <a:cs typeface="Times New Roman" panose="02020603050405020304" pitchFamily="18" charset="0"/>
            </a:endParaRPr>
          </a:p>
          <a:p>
            <a:r>
              <a:rPr lang="en-US" sz="1600" dirty="0">
                <a:effectLst/>
                <a:latin typeface="Century Gothic" panose="020B0502020202020204" pitchFamily="34" charset="0"/>
                <a:ea typeface="Calibri" panose="020F0502020204030204" pitchFamily="34" charset="0"/>
                <a:cs typeface="Times New Roman" panose="02020603050405020304" pitchFamily="18" charset="0"/>
              </a:rPr>
              <a:t>Which tree feels the sm</a:t>
            </a:r>
            <a:r>
              <a:rPr lang="en-US" sz="1600" dirty="0">
                <a:latin typeface="Century Gothic" panose="020B0502020202020204" pitchFamily="34" charset="0"/>
                <a:ea typeface="Calibri" panose="020F0502020204030204" pitchFamily="34" charset="0"/>
                <a:cs typeface="Times New Roman" panose="02020603050405020304" pitchFamily="18" charset="0"/>
              </a:rPr>
              <a:t>oothest? </a:t>
            </a:r>
          </a:p>
          <a:p>
            <a:r>
              <a:rPr lang="en-US" sz="1600" dirty="0">
                <a:latin typeface="Century Gothic" panose="020B0502020202020204" pitchFamily="34" charset="0"/>
                <a:ea typeface="Calibri" panose="020F0502020204030204" pitchFamily="34" charset="0"/>
                <a:cs typeface="Times New Roman" panose="02020603050405020304" pitchFamily="18" charset="0"/>
              </a:rPr>
              <a:t>______________________________________</a:t>
            </a:r>
            <a:endParaRPr lang="en-US" sz="16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US" sz="1600" dirty="0">
                <a:effectLst/>
                <a:latin typeface="Century Gothic" panose="020B0502020202020204" pitchFamily="34" charset="0"/>
                <a:ea typeface="Calibri" panose="020F0502020204030204" pitchFamily="34" charset="0"/>
                <a:cs typeface="Times New Roman" panose="02020603050405020304" pitchFamily="18" charset="0"/>
              </a:rPr>
              <a:t>Which tree feels the </a:t>
            </a:r>
            <a:r>
              <a:rPr lang="en-US" sz="1600" dirty="0">
                <a:latin typeface="Century Gothic" panose="020B0502020202020204" pitchFamily="34" charset="0"/>
                <a:ea typeface="Calibri" panose="020F0502020204030204" pitchFamily="34" charset="0"/>
                <a:cs typeface="Times New Roman" panose="02020603050405020304" pitchFamily="18" charset="0"/>
              </a:rPr>
              <a:t>roughest?</a:t>
            </a:r>
          </a:p>
          <a:p>
            <a:r>
              <a:rPr lang="en-US" sz="1600" dirty="0">
                <a:latin typeface="Century Gothic" panose="020B0502020202020204" pitchFamily="34" charset="0"/>
                <a:ea typeface="Calibri" panose="020F0502020204030204" pitchFamily="34" charset="0"/>
                <a:cs typeface="Times New Roman" panose="02020603050405020304" pitchFamily="18" charset="0"/>
              </a:rPr>
              <a:t>______________________________________</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26" name="Picture 2" descr="The History and Modern Uses of Bark | SavATree Tree and Lawn Care Service">
            <a:extLst>
              <a:ext uri="{FF2B5EF4-FFF2-40B4-BE49-F238E27FC236}">
                <a16:creationId xmlns:a16="http://schemas.microsoft.com/office/drawing/2014/main" id="{8DD0ACE7-82D6-4C5A-B861-B660EAB901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567" y="5313497"/>
            <a:ext cx="933039" cy="139955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3B64A45D-7A9A-437C-A62B-CE562E7E8364}"/>
              </a:ext>
            </a:extLst>
          </p:cNvPr>
          <p:cNvGrpSpPr/>
          <p:nvPr/>
        </p:nvGrpSpPr>
        <p:grpSpPr>
          <a:xfrm>
            <a:off x="4894674" y="539880"/>
            <a:ext cx="5285600" cy="6920963"/>
            <a:chOff x="4948102" y="487907"/>
            <a:chExt cx="5285600" cy="6920963"/>
          </a:xfrm>
        </p:grpSpPr>
        <p:pic>
          <p:nvPicPr>
            <p:cNvPr id="31" name="Picture 30">
              <a:extLst>
                <a:ext uri="{FF2B5EF4-FFF2-40B4-BE49-F238E27FC236}">
                  <a16:creationId xmlns:a16="http://schemas.microsoft.com/office/drawing/2014/main" id="{FA6A234C-269E-490C-A1FC-B458F825DE75}"/>
                </a:ext>
              </a:extLst>
            </p:cNvPr>
            <p:cNvPicPr>
              <a:picLocks noChangeAspect="1"/>
            </p:cNvPicPr>
            <p:nvPr/>
          </p:nvPicPr>
          <p:blipFill>
            <a:blip r:embed="rId8" cstate="print"/>
            <a:srcRect/>
            <a:stretch>
              <a:fillRect/>
            </a:stretch>
          </p:blipFill>
          <p:spPr bwMode="auto">
            <a:xfrm>
              <a:off x="5734050" y="542402"/>
              <a:ext cx="533400" cy="323850"/>
            </a:xfrm>
            <a:prstGeom prst="rect">
              <a:avLst/>
            </a:prstGeom>
            <a:noFill/>
            <a:ln w="9525">
              <a:noFill/>
              <a:miter lim="800000"/>
              <a:headEnd/>
              <a:tailEnd/>
            </a:ln>
          </p:spPr>
        </p:pic>
        <p:sp>
          <p:nvSpPr>
            <p:cNvPr id="32" name="TextBox 31">
              <a:extLst>
                <a:ext uri="{FF2B5EF4-FFF2-40B4-BE49-F238E27FC236}">
                  <a16:creationId xmlns:a16="http://schemas.microsoft.com/office/drawing/2014/main" id="{4F602B77-24E2-4696-BA96-6A11ABD2799E}"/>
                </a:ext>
              </a:extLst>
            </p:cNvPr>
            <p:cNvSpPr txBox="1"/>
            <p:nvPr/>
          </p:nvSpPr>
          <p:spPr>
            <a:xfrm>
              <a:off x="6313195" y="487907"/>
              <a:ext cx="372427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Creepy crawlies </a:t>
              </a:r>
              <a:endParaRPr lang="en-US" dirty="0"/>
            </a:p>
          </p:txBody>
        </p:sp>
        <p:sp>
          <p:nvSpPr>
            <p:cNvPr id="33" name="TextBox 32">
              <a:extLst>
                <a:ext uri="{FF2B5EF4-FFF2-40B4-BE49-F238E27FC236}">
                  <a16:creationId xmlns:a16="http://schemas.microsoft.com/office/drawing/2014/main" id="{8EC9D914-80F0-4ED4-A51C-689D700E6B92}"/>
                </a:ext>
              </a:extLst>
            </p:cNvPr>
            <p:cNvSpPr txBox="1"/>
            <p:nvPr/>
          </p:nvSpPr>
          <p:spPr>
            <a:xfrm>
              <a:off x="5243239" y="1040337"/>
              <a:ext cx="4695327" cy="2414572"/>
            </a:xfrm>
            <a:prstGeom prst="rect">
              <a:avLst/>
            </a:prstGeom>
            <a:noFill/>
          </p:spPr>
          <p:txBody>
            <a:bodyPr wrap="square" rtlCol="0">
              <a:spAutoFit/>
            </a:bodyPr>
            <a:lstStyle/>
            <a:p>
              <a:pPr marL="0" marR="0">
                <a:lnSpc>
                  <a:spcPct val="115000"/>
                </a:lnSpc>
                <a:spcBef>
                  <a:spcPts val="0"/>
                </a:spcBef>
                <a:spcAft>
                  <a:spcPts val="0"/>
                </a:spcAft>
              </a:pPr>
              <a:r>
                <a:rPr lang="en-US" sz="1200" dirty="0">
                  <a:latin typeface="Century Gothic" panose="020B0502020202020204" pitchFamily="34" charset="0"/>
                </a:rPr>
                <a:t>Did you know that insects, worms, and millipedes are all animals too? See if you can find any of these creatures around the garden areas or in your own back yard. </a:t>
              </a:r>
            </a:p>
            <a:p>
              <a:pPr marL="0" marR="0">
                <a:lnSpc>
                  <a:spcPct val="115000"/>
                </a:lnSpc>
                <a:spcBef>
                  <a:spcPts val="0"/>
                </a:spcBef>
                <a:spcAft>
                  <a:spcPts val="0"/>
                </a:spcAft>
              </a:pPr>
              <a:endParaRPr lang="en-US" sz="1200" dirty="0">
                <a:latin typeface="Century Gothic" panose="020B0502020202020204" pitchFamily="34" charset="0"/>
              </a:endParaRPr>
            </a:p>
            <a:p>
              <a:pPr marL="0" marR="0">
                <a:lnSpc>
                  <a:spcPct val="115000"/>
                </a:lnSpc>
                <a:spcBef>
                  <a:spcPts val="0"/>
                </a:spcBef>
                <a:spcAft>
                  <a:spcPts val="0"/>
                </a:spcAft>
              </a:pPr>
              <a:r>
                <a:rPr lang="en-US" sz="1200" dirty="0">
                  <a:latin typeface="Century Gothic" panose="020B0502020202020204" pitchFamily="34" charset="0"/>
                </a:rPr>
                <a:t>A good way to find creepy crawlies is to gently lift a log or rock and look beneath. Carefully place it back when you are done.  </a:t>
              </a:r>
            </a:p>
            <a:p>
              <a:pPr marL="0" marR="0">
                <a:lnSpc>
                  <a:spcPct val="115000"/>
                </a:lnSpc>
                <a:spcBef>
                  <a:spcPts val="0"/>
                </a:spcBef>
                <a:spcAft>
                  <a:spcPts val="0"/>
                </a:spcAft>
              </a:pPr>
              <a:endParaRPr lang="en-US" sz="1200" dirty="0">
                <a:latin typeface="Century Gothic" panose="020B0502020202020204" pitchFamily="34" charset="0"/>
              </a:endParaRPr>
            </a:p>
            <a:p>
              <a:pPr marL="0" marR="0">
                <a:lnSpc>
                  <a:spcPct val="115000"/>
                </a:lnSpc>
                <a:spcBef>
                  <a:spcPts val="0"/>
                </a:spcBef>
                <a:spcAft>
                  <a:spcPts val="0"/>
                </a:spcAft>
              </a:pPr>
              <a:r>
                <a:rPr lang="en-US" sz="1200" dirty="0">
                  <a:latin typeface="Century Gothic" panose="020B0502020202020204" pitchFamily="34" charset="0"/>
                </a:rPr>
                <a:t>See if you can find each of these and draw a picture. Make sure to put creatures back where you found them when you are done with your observations. </a:t>
              </a:r>
              <a:endParaRPr lang="en-US" dirty="0"/>
            </a:p>
          </p:txBody>
        </p:sp>
        <p:sp>
          <p:nvSpPr>
            <p:cNvPr id="35" name="TextBox 34">
              <a:extLst>
                <a:ext uri="{FF2B5EF4-FFF2-40B4-BE49-F238E27FC236}">
                  <a16:creationId xmlns:a16="http://schemas.microsoft.com/office/drawing/2014/main" id="{04EFA098-531B-470F-9267-4D816043C6E6}"/>
                </a:ext>
              </a:extLst>
            </p:cNvPr>
            <p:cNvSpPr txBox="1"/>
            <p:nvPr/>
          </p:nvSpPr>
          <p:spPr>
            <a:xfrm>
              <a:off x="4999717" y="4937937"/>
              <a:ext cx="2642800" cy="350224"/>
            </a:xfrm>
            <a:prstGeom prst="rect">
              <a:avLst/>
            </a:prstGeom>
            <a:noFill/>
          </p:spPr>
          <p:txBody>
            <a:bodyPr wrap="square" rtlCol="0">
              <a:spAutoFit/>
            </a:bodyPr>
            <a:lstStyle/>
            <a:p>
              <a:pPr marL="0" marR="0" algn="ctr">
                <a:lnSpc>
                  <a:spcPct val="115000"/>
                </a:lnSpc>
                <a:spcBef>
                  <a:spcPts val="0"/>
                </a:spcBef>
                <a:spcAft>
                  <a:spcPts val="0"/>
                </a:spcAft>
              </a:pPr>
              <a:r>
                <a:rPr lang="en-US" sz="1600" dirty="0">
                  <a:latin typeface="Century Gothic" panose="020B0502020202020204" pitchFamily="34" charset="0"/>
                </a:rPr>
                <a:t>An animal with 6 legs</a:t>
              </a:r>
            </a:p>
          </p:txBody>
        </p:sp>
        <p:sp>
          <p:nvSpPr>
            <p:cNvPr id="36" name="Rectangle 35">
              <a:extLst>
                <a:ext uri="{FF2B5EF4-FFF2-40B4-BE49-F238E27FC236}">
                  <a16:creationId xmlns:a16="http://schemas.microsoft.com/office/drawing/2014/main" id="{3ABBB577-B8CC-4464-9ECC-7660F398112F}"/>
                </a:ext>
              </a:extLst>
            </p:cNvPr>
            <p:cNvSpPr/>
            <p:nvPr/>
          </p:nvSpPr>
          <p:spPr>
            <a:xfrm>
              <a:off x="5388632" y="3618346"/>
              <a:ext cx="1757636" cy="13195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45497C3-B3C8-406C-A825-1DC4A01EC3F3}"/>
                </a:ext>
              </a:extLst>
            </p:cNvPr>
            <p:cNvSpPr/>
            <p:nvPr/>
          </p:nvSpPr>
          <p:spPr>
            <a:xfrm>
              <a:off x="7970824" y="3618346"/>
              <a:ext cx="1757636" cy="13195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C2E9B96-83A1-4F5E-8378-B92CADDC8C34}"/>
                </a:ext>
              </a:extLst>
            </p:cNvPr>
            <p:cNvSpPr txBox="1"/>
            <p:nvPr/>
          </p:nvSpPr>
          <p:spPr>
            <a:xfrm>
              <a:off x="7590902" y="4926262"/>
              <a:ext cx="2642800" cy="350224"/>
            </a:xfrm>
            <a:prstGeom prst="rect">
              <a:avLst/>
            </a:prstGeom>
            <a:noFill/>
          </p:spPr>
          <p:txBody>
            <a:bodyPr wrap="square" rtlCol="0">
              <a:spAutoFit/>
            </a:bodyPr>
            <a:lstStyle/>
            <a:p>
              <a:pPr marL="0" marR="0" algn="ctr">
                <a:lnSpc>
                  <a:spcPct val="115000"/>
                </a:lnSpc>
                <a:spcBef>
                  <a:spcPts val="0"/>
                </a:spcBef>
                <a:spcAft>
                  <a:spcPts val="0"/>
                </a:spcAft>
              </a:pPr>
              <a:r>
                <a:rPr lang="en-US" sz="1600" dirty="0">
                  <a:latin typeface="Century Gothic" panose="020B0502020202020204" pitchFamily="34" charset="0"/>
                </a:rPr>
                <a:t>An animal with 8 legs</a:t>
              </a:r>
            </a:p>
          </p:txBody>
        </p:sp>
        <p:sp>
          <p:nvSpPr>
            <p:cNvPr id="41" name="Rectangle 40">
              <a:extLst>
                <a:ext uri="{FF2B5EF4-FFF2-40B4-BE49-F238E27FC236}">
                  <a16:creationId xmlns:a16="http://schemas.microsoft.com/office/drawing/2014/main" id="{D006681E-2133-4CF2-9F98-4708E0FE094A}"/>
                </a:ext>
              </a:extLst>
            </p:cNvPr>
            <p:cNvSpPr/>
            <p:nvPr/>
          </p:nvSpPr>
          <p:spPr>
            <a:xfrm>
              <a:off x="5388632" y="5451598"/>
              <a:ext cx="1757636" cy="13195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38D3935-9F02-4F4C-B180-715406333BEC}"/>
                </a:ext>
              </a:extLst>
            </p:cNvPr>
            <p:cNvSpPr/>
            <p:nvPr/>
          </p:nvSpPr>
          <p:spPr>
            <a:xfrm>
              <a:off x="7970824" y="5428248"/>
              <a:ext cx="1757636" cy="13195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BEEE7AD-42AC-42EA-BDFF-E242773E0F09}"/>
                </a:ext>
              </a:extLst>
            </p:cNvPr>
            <p:cNvSpPr txBox="1"/>
            <p:nvPr/>
          </p:nvSpPr>
          <p:spPr>
            <a:xfrm>
              <a:off x="4948102" y="6775491"/>
              <a:ext cx="2642800" cy="350224"/>
            </a:xfrm>
            <a:prstGeom prst="rect">
              <a:avLst/>
            </a:prstGeom>
            <a:noFill/>
          </p:spPr>
          <p:txBody>
            <a:bodyPr wrap="square" rtlCol="0">
              <a:spAutoFit/>
            </a:bodyPr>
            <a:lstStyle/>
            <a:p>
              <a:pPr marL="0" marR="0" algn="ctr">
                <a:lnSpc>
                  <a:spcPct val="115000"/>
                </a:lnSpc>
                <a:spcBef>
                  <a:spcPts val="0"/>
                </a:spcBef>
                <a:spcAft>
                  <a:spcPts val="0"/>
                </a:spcAft>
              </a:pPr>
              <a:r>
                <a:rPr lang="en-US" sz="1600" dirty="0">
                  <a:latin typeface="Century Gothic" panose="020B0502020202020204" pitchFamily="34" charset="0"/>
                </a:rPr>
                <a:t>An animal with no legs</a:t>
              </a:r>
            </a:p>
          </p:txBody>
        </p:sp>
        <p:sp>
          <p:nvSpPr>
            <p:cNvPr id="45" name="TextBox 44">
              <a:extLst>
                <a:ext uri="{FF2B5EF4-FFF2-40B4-BE49-F238E27FC236}">
                  <a16:creationId xmlns:a16="http://schemas.microsoft.com/office/drawing/2014/main" id="{0E1BCB9F-7347-491A-9FFF-462CFD4336FD}"/>
                </a:ext>
              </a:extLst>
            </p:cNvPr>
            <p:cNvSpPr txBox="1"/>
            <p:nvPr/>
          </p:nvSpPr>
          <p:spPr>
            <a:xfrm>
              <a:off x="7415600" y="6775491"/>
              <a:ext cx="2642800" cy="633379"/>
            </a:xfrm>
            <a:prstGeom prst="rect">
              <a:avLst/>
            </a:prstGeom>
            <a:noFill/>
          </p:spPr>
          <p:txBody>
            <a:bodyPr wrap="square" rtlCol="0">
              <a:spAutoFit/>
            </a:bodyPr>
            <a:lstStyle/>
            <a:p>
              <a:pPr marL="0" marR="0" algn="ctr">
                <a:lnSpc>
                  <a:spcPct val="115000"/>
                </a:lnSpc>
                <a:spcBef>
                  <a:spcPts val="0"/>
                </a:spcBef>
                <a:spcAft>
                  <a:spcPts val="0"/>
                </a:spcAft>
              </a:pPr>
              <a:r>
                <a:rPr lang="en-US" sz="1600" dirty="0">
                  <a:latin typeface="Century Gothic" panose="020B0502020202020204" pitchFamily="34" charset="0"/>
                </a:rPr>
                <a:t>An animal with many legs</a:t>
              </a:r>
            </a:p>
          </p:txBody>
        </p:sp>
      </p:grpSp>
    </p:spTree>
    <p:extLst>
      <p:ext uri="{BB962C8B-B14F-4D97-AF65-F5344CB8AC3E}">
        <p14:creationId xmlns:p14="http://schemas.microsoft.com/office/powerpoint/2010/main" val="3416924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47E63F-C125-447F-BEE1-00B0E0C5B4D6}"/>
              </a:ext>
            </a:extLst>
          </p:cNvPr>
          <p:cNvSpPr>
            <a:spLocks noChangeArrowheads="1"/>
          </p:cNvSpPr>
          <p:nvPr/>
        </p:nvSpPr>
        <p:spPr bwMode="auto">
          <a:xfrm>
            <a:off x="-1879600" y="212917"/>
            <a:ext cx="209353" cy="61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br>
              <a:rPr lang="en-US" altLang="en-US" sz="1247">
                <a:latin typeface="Calibri" panose="020F0502020204030204" pitchFamily="34" charset="0"/>
                <a:ea typeface="Calibri" panose="020F0502020204030204" pitchFamily="34" charset="0"/>
                <a:cs typeface="Times New Roman" panose="02020603050405020304" pitchFamily="18" charset="0"/>
              </a:rPr>
            </a:br>
            <a:endParaRPr lang="en-US" altLang="en-US" sz="2040">
              <a:latin typeface="Arial" panose="020B0604020202020204" pitchFamily="34" charset="0"/>
            </a:endParaRPr>
          </a:p>
        </p:txBody>
      </p:sp>
      <p:sp>
        <p:nvSpPr>
          <p:cNvPr id="2" name="TextBox 1">
            <a:extLst>
              <a:ext uri="{FF2B5EF4-FFF2-40B4-BE49-F238E27FC236}">
                <a16:creationId xmlns:a16="http://schemas.microsoft.com/office/drawing/2014/main" id="{FC45340A-96FD-40C6-B982-E90D174BC3D1}"/>
              </a:ext>
            </a:extLst>
          </p:cNvPr>
          <p:cNvSpPr txBox="1"/>
          <p:nvPr/>
        </p:nvSpPr>
        <p:spPr>
          <a:xfrm>
            <a:off x="224954" y="9784"/>
            <a:ext cx="541928" cy="406265"/>
          </a:xfrm>
          <a:prstGeom prst="rect">
            <a:avLst/>
          </a:prstGeom>
          <a:noFill/>
        </p:spPr>
        <p:txBody>
          <a:bodyPr wrap="square" rtlCol="0">
            <a:spAutoFit/>
          </a:bodyPr>
          <a:lstStyle/>
          <a:p>
            <a:r>
              <a:rPr lang="en-US" sz="2040" dirty="0"/>
              <a:t>12</a:t>
            </a:r>
          </a:p>
        </p:txBody>
      </p:sp>
      <p:sp>
        <p:nvSpPr>
          <p:cNvPr id="14" name="TextBox 13">
            <a:extLst>
              <a:ext uri="{FF2B5EF4-FFF2-40B4-BE49-F238E27FC236}">
                <a16:creationId xmlns:a16="http://schemas.microsoft.com/office/drawing/2014/main" id="{E678CF30-BF3E-4297-ACFF-B16A656679D8}"/>
              </a:ext>
            </a:extLst>
          </p:cNvPr>
          <p:cNvSpPr txBox="1"/>
          <p:nvPr/>
        </p:nvSpPr>
        <p:spPr>
          <a:xfrm>
            <a:off x="9516472" y="0"/>
            <a:ext cx="541928" cy="406265"/>
          </a:xfrm>
          <a:prstGeom prst="rect">
            <a:avLst/>
          </a:prstGeom>
          <a:noFill/>
        </p:spPr>
        <p:txBody>
          <a:bodyPr wrap="square" rtlCol="0">
            <a:spAutoFit/>
          </a:bodyPr>
          <a:lstStyle/>
          <a:p>
            <a:r>
              <a:rPr lang="en-US" sz="2040" dirty="0"/>
              <a:t>9</a:t>
            </a:r>
          </a:p>
        </p:txBody>
      </p:sp>
      <p:pic>
        <p:nvPicPr>
          <p:cNvPr id="6" name="Graphic 5" descr="Hike with solid fill">
            <a:extLst>
              <a:ext uri="{FF2B5EF4-FFF2-40B4-BE49-F238E27FC236}">
                <a16:creationId xmlns:a16="http://schemas.microsoft.com/office/drawing/2014/main" id="{1F73C7B3-0D75-4069-8CE1-8FB8E15D61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3075" y="454072"/>
            <a:ext cx="517273" cy="517273"/>
          </a:xfrm>
          <a:prstGeom prst="rect">
            <a:avLst/>
          </a:prstGeom>
        </p:spPr>
      </p:pic>
      <p:sp>
        <p:nvSpPr>
          <p:cNvPr id="7" name="TextBox 6">
            <a:extLst>
              <a:ext uri="{FF2B5EF4-FFF2-40B4-BE49-F238E27FC236}">
                <a16:creationId xmlns:a16="http://schemas.microsoft.com/office/drawing/2014/main" id="{1FD9235C-3A46-43CB-8F39-462512DED564}"/>
              </a:ext>
            </a:extLst>
          </p:cNvPr>
          <p:cNvSpPr txBox="1"/>
          <p:nvPr/>
        </p:nvSpPr>
        <p:spPr>
          <a:xfrm>
            <a:off x="6063160" y="516494"/>
            <a:ext cx="372427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Sound and color</a:t>
            </a:r>
            <a:endParaRPr lang="en-US" dirty="0"/>
          </a:p>
        </p:txBody>
      </p:sp>
      <p:sp>
        <p:nvSpPr>
          <p:cNvPr id="11" name="TextBox 10">
            <a:extLst>
              <a:ext uri="{FF2B5EF4-FFF2-40B4-BE49-F238E27FC236}">
                <a16:creationId xmlns:a16="http://schemas.microsoft.com/office/drawing/2014/main" id="{88E83631-A44B-4198-A7AE-6C90393235D6}"/>
              </a:ext>
            </a:extLst>
          </p:cNvPr>
          <p:cNvSpPr txBox="1"/>
          <p:nvPr/>
        </p:nvSpPr>
        <p:spPr>
          <a:xfrm>
            <a:off x="5215436" y="1181100"/>
            <a:ext cx="4895850" cy="3877985"/>
          </a:xfrm>
          <a:prstGeom prst="rect">
            <a:avLst/>
          </a:prstGeom>
          <a:noFill/>
        </p:spPr>
        <p:txBody>
          <a:bodyPr wrap="square" rtlCol="0">
            <a:spAutoFit/>
          </a:bodyPr>
          <a:lstStyle/>
          <a:p>
            <a:r>
              <a:rPr lang="en-US" sz="1600" dirty="0">
                <a:effectLst/>
                <a:latin typeface="Century Gothic" panose="020B0502020202020204" pitchFamily="34" charset="0"/>
                <a:ea typeface="Calibri" panose="020F0502020204030204" pitchFamily="34" charset="0"/>
                <a:cs typeface="Cambria" panose="02040503050406030204" pitchFamily="18" charset="0"/>
              </a:rPr>
              <a:t>Sit or lie down on a bench on the trail. Close your eyes and put up a finger every time you hear a natural sound. Listen until you hear at least 5 sounds and then write down what you heard. </a:t>
            </a:r>
          </a:p>
          <a:p>
            <a:endParaRPr lang="en-US" sz="1600" dirty="0">
              <a:latin typeface="Century Gothic" panose="020B0502020202020204" pitchFamily="34" charset="0"/>
            </a:endParaRPr>
          </a:p>
          <a:p>
            <a:r>
              <a:rPr lang="en-US" sz="1600" dirty="0">
                <a:latin typeface="Century Gothic" panose="020B0502020202020204" pitchFamily="34" charset="0"/>
              </a:rPr>
              <a:t>1.____________________________________</a:t>
            </a:r>
          </a:p>
          <a:p>
            <a:endParaRPr lang="en-US" sz="1600" dirty="0">
              <a:latin typeface="Century Gothic" panose="020B0502020202020204" pitchFamily="34" charset="0"/>
            </a:endParaRPr>
          </a:p>
          <a:p>
            <a:r>
              <a:rPr lang="en-US" sz="1600" dirty="0">
                <a:latin typeface="Century Gothic" panose="020B0502020202020204" pitchFamily="34" charset="0"/>
              </a:rPr>
              <a:t>2.____________________________________</a:t>
            </a:r>
          </a:p>
          <a:p>
            <a:endParaRPr lang="en-US" sz="1600" dirty="0">
              <a:latin typeface="Century Gothic" panose="020B0502020202020204" pitchFamily="34" charset="0"/>
            </a:endParaRPr>
          </a:p>
          <a:p>
            <a:r>
              <a:rPr lang="en-US" sz="1600" dirty="0">
                <a:latin typeface="Century Gothic" panose="020B0502020202020204" pitchFamily="34" charset="0"/>
              </a:rPr>
              <a:t>3.____________________________________</a:t>
            </a:r>
          </a:p>
          <a:p>
            <a:endParaRPr lang="en-US" sz="1600" dirty="0">
              <a:latin typeface="Century Gothic" panose="020B0502020202020204" pitchFamily="34" charset="0"/>
            </a:endParaRPr>
          </a:p>
          <a:p>
            <a:r>
              <a:rPr lang="en-US" sz="1600" dirty="0">
                <a:latin typeface="Century Gothic" panose="020B0502020202020204" pitchFamily="34" charset="0"/>
              </a:rPr>
              <a:t>4.____________________________________</a:t>
            </a:r>
          </a:p>
          <a:p>
            <a:endParaRPr lang="en-US" sz="1600" dirty="0">
              <a:latin typeface="Century Gothic" panose="020B0502020202020204" pitchFamily="34" charset="0"/>
            </a:endParaRPr>
          </a:p>
          <a:p>
            <a:r>
              <a:rPr lang="en-US" sz="1600" dirty="0">
                <a:latin typeface="Century Gothic" panose="020B0502020202020204" pitchFamily="34" charset="0"/>
              </a:rPr>
              <a:t>5.____________________________________</a:t>
            </a:r>
            <a:endParaRPr lang="en-US" sz="1600" dirty="0"/>
          </a:p>
        </p:txBody>
      </p:sp>
      <p:sp>
        <p:nvSpPr>
          <p:cNvPr id="12" name="TextBox 11">
            <a:extLst>
              <a:ext uri="{FF2B5EF4-FFF2-40B4-BE49-F238E27FC236}">
                <a16:creationId xmlns:a16="http://schemas.microsoft.com/office/drawing/2014/main" id="{B28BF707-2D36-4304-BBEA-9674C91CAD5C}"/>
              </a:ext>
            </a:extLst>
          </p:cNvPr>
          <p:cNvSpPr txBox="1"/>
          <p:nvPr/>
        </p:nvSpPr>
        <p:spPr>
          <a:xfrm>
            <a:off x="5215436" y="5158144"/>
            <a:ext cx="4446793" cy="2092881"/>
          </a:xfrm>
          <a:prstGeom prst="rect">
            <a:avLst/>
          </a:prstGeom>
          <a:noFill/>
        </p:spPr>
        <p:txBody>
          <a:bodyPr wrap="square" rtlCol="0">
            <a:spAutoFit/>
          </a:bodyPr>
          <a:lstStyle/>
          <a:p>
            <a:r>
              <a:rPr lang="en-US" sz="1600" dirty="0">
                <a:effectLst/>
                <a:latin typeface="Century Gothic" panose="020B0502020202020204" pitchFamily="34" charset="0"/>
                <a:ea typeface="Calibri" panose="020F0502020204030204" pitchFamily="34" charset="0"/>
                <a:cs typeface="Cambria" panose="02040503050406030204" pitchFamily="18" charset="0"/>
              </a:rPr>
              <a:t>Open your eyes but don’t move. </a:t>
            </a:r>
          </a:p>
          <a:p>
            <a:endParaRPr lang="en-US" sz="1600" dirty="0">
              <a:effectLst/>
              <a:latin typeface="Century Gothic" panose="020B0502020202020204" pitchFamily="34" charset="0"/>
              <a:ea typeface="Calibri" panose="020F0502020204030204" pitchFamily="34" charset="0"/>
              <a:cs typeface="Cambria" panose="02040503050406030204" pitchFamily="18" charset="0"/>
            </a:endParaRPr>
          </a:p>
          <a:p>
            <a:r>
              <a:rPr lang="en-US" sz="1600" dirty="0">
                <a:effectLst/>
                <a:latin typeface="Century Gothic" panose="020B0502020202020204" pitchFamily="34" charset="0"/>
                <a:ea typeface="Calibri" panose="020F0502020204030204" pitchFamily="34" charset="0"/>
                <a:cs typeface="Cambria" panose="02040503050406030204" pitchFamily="18" charset="0"/>
              </a:rPr>
              <a:t>How many different colors do you see? ______________________________________</a:t>
            </a:r>
          </a:p>
          <a:p>
            <a:endParaRPr lang="en-US" sz="1600" dirty="0">
              <a:effectLst/>
              <a:latin typeface="Century Gothic" panose="020B0502020202020204" pitchFamily="34" charset="0"/>
              <a:ea typeface="Calibri" panose="020F0502020204030204" pitchFamily="34" charset="0"/>
              <a:cs typeface="Cambria" panose="02040503050406030204" pitchFamily="18" charset="0"/>
            </a:endParaRPr>
          </a:p>
          <a:p>
            <a:r>
              <a:rPr lang="en-US" sz="1600" dirty="0">
                <a:effectLst/>
                <a:latin typeface="Century Gothic" panose="020B0502020202020204" pitchFamily="34" charset="0"/>
                <a:ea typeface="Calibri" panose="020F0502020204030204" pitchFamily="34" charset="0"/>
                <a:cs typeface="Cambria" panose="02040503050406030204" pitchFamily="18" charset="0"/>
              </a:rPr>
              <a:t> What color do you see most?</a:t>
            </a:r>
          </a:p>
          <a:p>
            <a:r>
              <a:rPr lang="en-US" sz="1600" dirty="0">
                <a:latin typeface="Century Gothic" panose="020B0502020202020204" pitchFamily="34" charset="0"/>
                <a:ea typeface="Calibri" panose="020F0502020204030204" pitchFamily="34" charset="0"/>
                <a:cs typeface="Times New Roman" panose="02020603050405020304" pitchFamily="18" charset="0"/>
              </a:rPr>
              <a:t>______________________________________</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5" name="Graphic 14" descr="Ear outline">
            <a:extLst>
              <a:ext uri="{FF2B5EF4-FFF2-40B4-BE49-F238E27FC236}">
                <a16:creationId xmlns:a16="http://schemas.microsoft.com/office/drawing/2014/main" id="{D28DFA02-3E80-4D14-BF57-F232BA4263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44108">
            <a:off x="9196886" y="2733675"/>
            <a:ext cx="775789" cy="775789"/>
          </a:xfrm>
          <a:prstGeom prst="rect">
            <a:avLst/>
          </a:prstGeom>
        </p:spPr>
      </p:pic>
      <p:pic>
        <p:nvPicPr>
          <p:cNvPr id="17" name="Graphic 16" descr="Rainbow outline">
            <a:extLst>
              <a:ext uri="{FF2B5EF4-FFF2-40B4-BE49-F238E27FC236}">
                <a16:creationId xmlns:a16="http://schemas.microsoft.com/office/drawing/2014/main" id="{92540C40-CDCC-40BB-A55A-00B8462EED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59272" y="6336625"/>
            <a:ext cx="914400" cy="914400"/>
          </a:xfrm>
          <a:prstGeom prst="rect">
            <a:avLst/>
          </a:prstGeom>
        </p:spPr>
      </p:pic>
      <p:pic>
        <p:nvPicPr>
          <p:cNvPr id="19" name="Picture 18">
            <a:extLst>
              <a:ext uri="{FF2B5EF4-FFF2-40B4-BE49-F238E27FC236}">
                <a16:creationId xmlns:a16="http://schemas.microsoft.com/office/drawing/2014/main" id="{6C4F7C00-039F-43F2-89A0-1922EDAAE9D1}"/>
              </a:ext>
            </a:extLst>
          </p:cNvPr>
          <p:cNvPicPr>
            <a:picLocks noChangeAspect="1"/>
          </p:cNvPicPr>
          <p:nvPr/>
        </p:nvPicPr>
        <p:blipFill>
          <a:blip r:embed="rId8" cstate="print"/>
          <a:srcRect/>
          <a:stretch>
            <a:fillRect/>
          </a:stretch>
        </p:blipFill>
        <p:spPr bwMode="auto">
          <a:xfrm>
            <a:off x="652960" y="589878"/>
            <a:ext cx="533400" cy="323850"/>
          </a:xfrm>
          <a:prstGeom prst="rect">
            <a:avLst/>
          </a:prstGeom>
          <a:noFill/>
          <a:ln w="9525">
            <a:noFill/>
            <a:miter lim="800000"/>
            <a:headEnd/>
            <a:tailEnd/>
          </a:ln>
        </p:spPr>
      </p:pic>
      <p:sp>
        <p:nvSpPr>
          <p:cNvPr id="20" name="TextBox 19">
            <a:extLst>
              <a:ext uri="{FF2B5EF4-FFF2-40B4-BE49-F238E27FC236}">
                <a16:creationId xmlns:a16="http://schemas.microsoft.com/office/drawing/2014/main" id="{0252A56E-C6EC-43FD-9606-01DFD35F4589}"/>
              </a:ext>
            </a:extLst>
          </p:cNvPr>
          <p:cNvSpPr txBox="1"/>
          <p:nvPr/>
        </p:nvSpPr>
        <p:spPr>
          <a:xfrm>
            <a:off x="1355987" y="560885"/>
            <a:ext cx="3724276" cy="369332"/>
          </a:xfrm>
          <a:prstGeom prst="rect">
            <a:avLst/>
          </a:prstGeom>
          <a:noFill/>
        </p:spPr>
        <p:txBody>
          <a:bodyPr wrap="square" rtlCol="0">
            <a:spAutoFit/>
          </a:bodyPr>
          <a:lstStyle/>
          <a:p>
            <a:r>
              <a:rPr lang="en-US" sz="1800" b="1" cap="all" dirty="0">
                <a:effectLst/>
                <a:latin typeface="Century Gothic" panose="020B0502020202020204" pitchFamily="34" charset="0"/>
                <a:ea typeface="Calibri" panose="020F0502020204030204" pitchFamily="34" charset="0"/>
                <a:cs typeface="Corbel" panose="020B0503020204020204" pitchFamily="34" charset="0"/>
              </a:rPr>
              <a:t>Habitat hunt</a:t>
            </a:r>
            <a:endParaRPr lang="en-US" dirty="0"/>
          </a:p>
        </p:txBody>
      </p:sp>
      <p:sp>
        <p:nvSpPr>
          <p:cNvPr id="18" name="TextBox 17">
            <a:extLst>
              <a:ext uri="{FF2B5EF4-FFF2-40B4-BE49-F238E27FC236}">
                <a16:creationId xmlns:a16="http://schemas.microsoft.com/office/drawing/2014/main" id="{4424F47B-4A5A-493E-B645-6A0100CC061B}"/>
              </a:ext>
            </a:extLst>
          </p:cNvPr>
          <p:cNvSpPr txBox="1"/>
          <p:nvPr/>
        </p:nvSpPr>
        <p:spPr>
          <a:xfrm>
            <a:off x="409575" y="1181100"/>
            <a:ext cx="4147640" cy="1877437"/>
          </a:xfrm>
          <a:prstGeom prst="rect">
            <a:avLst/>
          </a:prstGeom>
          <a:noFill/>
        </p:spPr>
        <p:txBody>
          <a:bodyPr wrap="square" rtlCol="0">
            <a:spAutoFit/>
          </a:bodyPr>
          <a:lstStyle/>
          <a:p>
            <a:r>
              <a:rPr lang="en-US" sz="1400" dirty="0">
                <a:effectLst/>
                <a:latin typeface="Century Gothic" panose="020B0502020202020204" pitchFamily="34" charset="0"/>
                <a:ea typeface="Calibri" panose="020F0502020204030204" pitchFamily="34" charset="0"/>
                <a:cs typeface="Corbel" panose="020B0503020204020204" pitchFamily="34" charset="0"/>
              </a:rPr>
              <a:t>All animals – including you! – have basic needs to live. We all require shelter, water, and food. On this page you can find examples of ways people meet these needs – can you find ways </a:t>
            </a:r>
            <a:r>
              <a:rPr lang="en-US" sz="1400" b="1" dirty="0">
                <a:effectLst/>
                <a:latin typeface="Century Gothic" panose="020B0502020202020204" pitchFamily="34" charset="0"/>
                <a:ea typeface="Calibri" panose="020F0502020204030204" pitchFamily="34" charset="0"/>
                <a:cs typeface="Corbel" panose="020B0503020204020204" pitchFamily="34" charset="0"/>
              </a:rPr>
              <a:t>animals</a:t>
            </a:r>
            <a:r>
              <a:rPr lang="en-US" sz="1400" dirty="0">
                <a:effectLst/>
                <a:latin typeface="Century Gothic" panose="020B0502020202020204" pitchFamily="34" charset="0"/>
                <a:ea typeface="Calibri" panose="020F0502020204030204" pitchFamily="34" charset="0"/>
                <a:cs typeface="Corbel" panose="020B0503020204020204" pitchFamily="34" charset="0"/>
              </a:rPr>
              <a:t> meet these needs at the preserve? Draw or describe an example of what you see.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1" name="TextBox 20">
            <a:extLst>
              <a:ext uri="{FF2B5EF4-FFF2-40B4-BE49-F238E27FC236}">
                <a16:creationId xmlns:a16="http://schemas.microsoft.com/office/drawing/2014/main" id="{0D9A118C-BDC2-4326-876A-7EBDFCFB5B04}"/>
              </a:ext>
            </a:extLst>
          </p:cNvPr>
          <p:cNvSpPr txBox="1"/>
          <p:nvPr/>
        </p:nvSpPr>
        <p:spPr>
          <a:xfrm>
            <a:off x="457817" y="2935426"/>
            <a:ext cx="728543" cy="369332"/>
          </a:xfrm>
          <a:prstGeom prst="rect">
            <a:avLst/>
          </a:prstGeom>
          <a:noFill/>
        </p:spPr>
        <p:txBody>
          <a:bodyPr wrap="square" rtlCol="0">
            <a:spAutoFit/>
          </a:bodyPr>
          <a:lstStyle/>
          <a:p>
            <a:r>
              <a:rPr lang="en-US" dirty="0"/>
              <a:t>Food</a:t>
            </a:r>
          </a:p>
        </p:txBody>
      </p:sp>
      <p:sp>
        <p:nvSpPr>
          <p:cNvPr id="23" name="TextBox 22">
            <a:extLst>
              <a:ext uri="{FF2B5EF4-FFF2-40B4-BE49-F238E27FC236}">
                <a16:creationId xmlns:a16="http://schemas.microsoft.com/office/drawing/2014/main" id="{78107CBE-F84E-4358-826A-58572931AA75}"/>
              </a:ext>
            </a:extLst>
          </p:cNvPr>
          <p:cNvSpPr txBox="1"/>
          <p:nvPr/>
        </p:nvSpPr>
        <p:spPr>
          <a:xfrm>
            <a:off x="409575" y="4344532"/>
            <a:ext cx="1085850" cy="369332"/>
          </a:xfrm>
          <a:prstGeom prst="rect">
            <a:avLst/>
          </a:prstGeom>
          <a:noFill/>
        </p:spPr>
        <p:txBody>
          <a:bodyPr wrap="square" rtlCol="0">
            <a:spAutoFit/>
          </a:bodyPr>
          <a:lstStyle/>
          <a:p>
            <a:r>
              <a:rPr lang="en-US" dirty="0"/>
              <a:t>Shelter</a:t>
            </a:r>
          </a:p>
        </p:txBody>
      </p:sp>
      <p:sp>
        <p:nvSpPr>
          <p:cNvPr id="24" name="TextBox 23">
            <a:extLst>
              <a:ext uri="{FF2B5EF4-FFF2-40B4-BE49-F238E27FC236}">
                <a16:creationId xmlns:a16="http://schemas.microsoft.com/office/drawing/2014/main" id="{611ADAC8-6CC5-4827-86E3-9EA4905E2A25}"/>
              </a:ext>
            </a:extLst>
          </p:cNvPr>
          <p:cNvSpPr txBox="1"/>
          <p:nvPr/>
        </p:nvSpPr>
        <p:spPr>
          <a:xfrm>
            <a:off x="444027" y="6079450"/>
            <a:ext cx="1085850" cy="369332"/>
          </a:xfrm>
          <a:prstGeom prst="rect">
            <a:avLst/>
          </a:prstGeom>
          <a:noFill/>
        </p:spPr>
        <p:txBody>
          <a:bodyPr wrap="square" rtlCol="0">
            <a:spAutoFit/>
          </a:bodyPr>
          <a:lstStyle/>
          <a:p>
            <a:r>
              <a:rPr lang="en-US" dirty="0"/>
              <a:t>Water</a:t>
            </a:r>
          </a:p>
        </p:txBody>
      </p:sp>
      <p:cxnSp>
        <p:nvCxnSpPr>
          <p:cNvPr id="25" name="Straight Connector 24">
            <a:extLst>
              <a:ext uri="{FF2B5EF4-FFF2-40B4-BE49-F238E27FC236}">
                <a16:creationId xmlns:a16="http://schemas.microsoft.com/office/drawing/2014/main" id="{6415D13F-6B05-46DE-B052-373C4F6B0ED4}"/>
              </a:ext>
            </a:extLst>
          </p:cNvPr>
          <p:cNvCxnSpPr>
            <a:cxnSpLocks/>
          </p:cNvCxnSpPr>
          <p:nvPr/>
        </p:nvCxnSpPr>
        <p:spPr>
          <a:xfrm>
            <a:off x="457817" y="4286250"/>
            <a:ext cx="42475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4419583-EC03-4254-8224-FD6305B4B2F5}"/>
              </a:ext>
            </a:extLst>
          </p:cNvPr>
          <p:cNvCxnSpPr>
            <a:cxnSpLocks/>
          </p:cNvCxnSpPr>
          <p:nvPr/>
        </p:nvCxnSpPr>
        <p:spPr>
          <a:xfrm>
            <a:off x="457817" y="6079450"/>
            <a:ext cx="42475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Graphic 28" descr="House outline">
            <a:extLst>
              <a:ext uri="{FF2B5EF4-FFF2-40B4-BE49-F238E27FC236}">
                <a16:creationId xmlns:a16="http://schemas.microsoft.com/office/drawing/2014/main" id="{905A5223-6BB2-4AAB-8F5E-E0FAF3B397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9682" y="4680286"/>
            <a:ext cx="1085850" cy="1085850"/>
          </a:xfrm>
          <a:prstGeom prst="rect">
            <a:avLst/>
          </a:prstGeom>
        </p:spPr>
      </p:pic>
      <p:pic>
        <p:nvPicPr>
          <p:cNvPr id="2052" name="Graphic 2051" descr="Leaky Tap outline">
            <a:extLst>
              <a:ext uri="{FF2B5EF4-FFF2-40B4-BE49-F238E27FC236}">
                <a16:creationId xmlns:a16="http://schemas.microsoft.com/office/drawing/2014/main" id="{3E7B200D-07CF-4F6A-B5FC-095BF19C42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2535" y="6591300"/>
            <a:ext cx="933452" cy="933452"/>
          </a:xfrm>
          <a:prstGeom prst="rect">
            <a:avLst/>
          </a:prstGeom>
        </p:spPr>
      </p:pic>
      <p:pic>
        <p:nvPicPr>
          <p:cNvPr id="4" name="Graphic 3" descr="Pizza outline">
            <a:extLst>
              <a:ext uri="{FF2B5EF4-FFF2-40B4-BE49-F238E27FC236}">
                <a16:creationId xmlns:a16="http://schemas.microsoft.com/office/drawing/2014/main" id="{09DF8E9C-9625-43A6-A246-4E33EAB548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9575" y="3229332"/>
            <a:ext cx="914400" cy="914400"/>
          </a:xfrm>
          <a:prstGeom prst="rect">
            <a:avLst/>
          </a:prstGeom>
        </p:spPr>
      </p:pic>
    </p:spTree>
    <p:extLst>
      <p:ext uri="{BB962C8B-B14F-4D97-AF65-F5344CB8AC3E}">
        <p14:creationId xmlns:p14="http://schemas.microsoft.com/office/powerpoint/2010/main" val="28310839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381</TotalTime>
  <Words>1712</Words>
  <Application>Microsoft Office PowerPoint</Application>
  <PresentationFormat>Custom</PresentationFormat>
  <Paragraphs>265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Sadie Lang</dc:creator>
  <cp:lastModifiedBy>Sadie Lang</cp:lastModifiedBy>
  <cp:revision>64</cp:revision>
  <cp:lastPrinted>2021-11-15T16:05:09Z</cp:lastPrinted>
  <dcterms:created xsi:type="dcterms:W3CDTF">2021-11-01T14:44:59Z</dcterms:created>
  <dcterms:modified xsi:type="dcterms:W3CDTF">2021-12-02T18:09:18Z</dcterms:modified>
</cp:coreProperties>
</file>